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72" autoAdjust="0"/>
    <p:restoredTop sz="94695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1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6" d="100"/>
          <a:sy n="36" d="100"/>
        </p:scale>
        <p:origin x="-199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6995F-2531-457D-BD15-0C9BA375F8CE}" type="datetimeFigureOut">
              <a:rPr lang="el-GR" smtClean="0"/>
              <a:pPr/>
              <a:t>5/2/2012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5214E-FA7F-4A0C-8BE8-FC6F200D215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85214E-FA7F-4A0C-8BE8-FC6F200D2151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6B249-0297-4C93-95CC-FC5AD2BE7577}" type="datetime1">
              <a:rPr lang="el-GR" smtClean="0"/>
              <a:t>5/2/2012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8D2FB02-92DB-4F31-A559-BD8D9A98A1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D125-557D-42F7-93A5-70498EF265DB}" type="datetime1">
              <a:rPr lang="el-GR" smtClean="0"/>
              <a:t>5/2/2012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FB02-92DB-4F31-A559-BD8D9A98A1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B8B71-5675-4C68-B15A-24B0AC40978C}" type="datetime1">
              <a:rPr lang="el-GR" smtClean="0"/>
              <a:t>5/2/2012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FB02-92DB-4F31-A559-BD8D9A98A1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2A87-76C9-474E-87E6-D8E460B48CA1}" type="datetime1">
              <a:rPr lang="el-GR" smtClean="0"/>
              <a:t>5/2/2012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FB02-92DB-4F31-A559-BD8D9A98A1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EFF21-431C-418F-8472-C02D09CB358D}" type="datetime1">
              <a:rPr lang="el-GR" smtClean="0"/>
              <a:t>5/2/2012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8D2FB02-92DB-4F31-A559-BD8D9A98A1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F7FD1-E2C8-4A7A-8A0B-6A77764319E3}" type="datetime1">
              <a:rPr lang="el-GR" smtClean="0"/>
              <a:t>5/2/2012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FB02-92DB-4F31-A559-BD8D9A98A1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1822E-1419-40BD-B261-4DE4C122AB1B}" type="datetime1">
              <a:rPr lang="el-GR" smtClean="0"/>
              <a:t>5/2/2012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FB02-92DB-4F31-A559-BD8D9A98A1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60E8-23E0-473A-9B2C-4FA4BCE61DBA}" type="datetime1">
              <a:rPr lang="el-GR" smtClean="0"/>
              <a:t>5/2/2012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FB02-92DB-4F31-A559-BD8D9A98A1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CBC3-55BE-46F2-9855-1C2F32125B73}" type="datetime1">
              <a:rPr lang="el-GR" smtClean="0"/>
              <a:t>5/2/2012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FB02-92DB-4F31-A559-BD8D9A98A1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4A513-5860-4BF7-A4CA-162EC33D4CA3}" type="datetime1">
              <a:rPr lang="el-GR" smtClean="0"/>
              <a:t>5/2/2012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FB02-92DB-4F31-A559-BD8D9A98A1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EEEE-53D8-44D8-B359-168C07DF816F}" type="datetime1">
              <a:rPr lang="el-GR" smtClean="0"/>
              <a:t>5/2/2012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8D2FB02-92DB-4F31-A559-BD8D9A98A1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AA1677F-59B3-4CFC-9404-4E7DFE21824F}" type="datetime1">
              <a:rPr lang="el-GR" smtClean="0"/>
              <a:t>5/2/2012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8D2FB02-92DB-4F31-A559-BD8D9A98A1F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Κρυπτογραφία </a:t>
            </a:r>
            <a:r>
              <a:rPr lang="el-GR" dirty="0" smtClean="0"/>
              <a:t>2011</a:t>
            </a:r>
          </a:p>
          <a:p>
            <a:r>
              <a:rPr lang="el-GR" dirty="0" smtClean="0"/>
              <a:t>Αναστασόπουλος Αντώνης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 αλγόριθμος πιστοποίησης πρώτων AKS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1143000"/>
          </a:xfrm>
        </p:spPr>
        <p:txBody>
          <a:bodyPr/>
          <a:lstStyle/>
          <a:p>
            <a:r>
              <a:rPr lang="el-GR" dirty="0" smtClean="0"/>
              <a:t>Πολυπλοκότητα</a:t>
            </a:r>
            <a:endParaRPr lang="el-GR" dirty="0"/>
          </a:p>
        </p:txBody>
      </p:sp>
      <p:pic>
        <p:nvPicPr>
          <p:cNvPr id="4" name="Content Placeholder 3" descr="complexity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20584" y="1500174"/>
            <a:ext cx="7959952" cy="4357718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FB02-92DB-4F31-A559-BD8D9A98A1F2}" type="slidenum">
              <a:rPr lang="el-GR" smtClean="0"/>
              <a:pPr/>
              <a:t>10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q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778" y="3042902"/>
            <a:ext cx="1051784" cy="3860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1143000"/>
          </a:xfrm>
        </p:spPr>
        <p:txBody>
          <a:bodyPr/>
          <a:lstStyle/>
          <a:p>
            <a:r>
              <a:rPr lang="el-GR" dirty="0" smtClean="0"/>
              <a:t>Βελτιώσεις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Lenstra: Απόδειξη για το κάτω φράγμα του |G| οδήγησε σε </a:t>
            </a:r>
          </a:p>
          <a:p>
            <a:endParaRPr lang="el-GR" dirty="0" smtClean="0"/>
          </a:p>
          <a:p>
            <a:r>
              <a:rPr lang="el-GR" dirty="0" smtClean="0"/>
              <a:t>Pedro Berrizbeitia: παραλλαγή χρησιμοποιώντας το πολυώνυμο</a:t>
            </a:r>
          </a:p>
          <a:p>
            <a:endParaRPr lang="el-GR" dirty="0" smtClean="0"/>
          </a:p>
          <a:p>
            <a:r>
              <a:rPr lang="en-US" dirty="0" smtClean="0"/>
              <a:t>B</a:t>
            </a:r>
            <a:r>
              <a:rPr lang="el-GR" dirty="0" smtClean="0"/>
              <a:t>ernstein: randomised με </a:t>
            </a:r>
          </a:p>
          <a:p>
            <a:endParaRPr lang="el-GR" dirty="0" smtClean="0"/>
          </a:p>
          <a:p>
            <a:r>
              <a:rPr lang="el-GR" dirty="0" smtClean="0"/>
              <a:t>Qi Cheng: υβρίδιο με ECPP με </a:t>
            </a:r>
          </a:p>
          <a:p>
            <a:pPr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4" name="Picture 3" descr="O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6043" y="1828456"/>
            <a:ext cx="1575957" cy="457536"/>
          </a:xfrm>
          <a:prstGeom prst="rect">
            <a:avLst/>
          </a:prstGeom>
        </p:spPr>
      </p:pic>
      <p:pic>
        <p:nvPicPr>
          <p:cNvPr id="6" name="Picture 5" descr="O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628" y="3838579"/>
            <a:ext cx="1606370" cy="447677"/>
          </a:xfrm>
          <a:prstGeom prst="rect">
            <a:avLst/>
          </a:prstGeom>
        </p:spPr>
      </p:pic>
      <p:pic>
        <p:nvPicPr>
          <p:cNvPr id="7" name="Picture 6" descr="O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07859" y="4767274"/>
            <a:ext cx="1678785" cy="44767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FB02-92DB-4F31-A559-BD8D9A98A1F2}" type="slidenum">
              <a:rPr lang="el-GR" smtClean="0"/>
              <a:pPr/>
              <a:t>11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1143000"/>
          </a:xfrm>
        </p:spPr>
        <p:txBody>
          <a:bodyPr/>
          <a:lstStyle/>
          <a:p>
            <a:r>
              <a:rPr lang="el-GR" dirty="0" smtClean="0"/>
              <a:t>Εικασίες...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Εικασία Artin (ισχύει αν ισχύει και η Επεκτεταμένη Υπόθεση του Riemman)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Εικασία Sophie Germain για την πυκνότητα των πρώτων αριθμών</a:t>
            </a:r>
          </a:p>
          <a:p>
            <a:endParaRPr lang="el-GR" dirty="0" smtClean="0"/>
          </a:p>
          <a:p>
            <a:r>
              <a:rPr lang="el-GR" dirty="0" smtClean="0"/>
              <a:t>Οδηγούν σε πολυπλοκότητα  </a:t>
            </a:r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4" name="Picture 3" descr="O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4676" y="4129093"/>
            <a:ext cx="1301902" cy="44291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42844" y="6210300"/>
            <a:ext cx="457200" cy="457200"/>
          </a:xfrm>
        </p:spPr>
        <p:txBody>
          <a:bodyPr/>
          <a:lstStyle/>
          <a:p>
            <a:fld id="{C8D2FB02-92DB-4F31-A559-BD8D9A98A1F2}" type="slidenum">
              <a:rPr lang="el-GR" smtClean="0"/>
              <a:pPr/>
              <a:t>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1143000"/>
          </a:xfrm>
        </p:spPr>
        <p:txBody>
          <a:bodyPr/>
          <a:lstStyle/>
          <a:p>
            <a:r>
              <a:rPr lang="el-GR" dirty="0" smtClean="0"/>
              <a:t>Εικασίες ... (συνέχεια)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Εικασία Kayal-Saxena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Οδηγεί σε πολυπλοκότητα</a:t>
            </a:r>
          </a:p>
          <a:p>
            <a:endParaRPr lang="el-GR" dirty="0" smtClean="0"/>
          </a:p>
          <a:p>
            <a:r>
              <a:rPr lang="el-GR" dirty="0" smtClean="0"/>
              <a:t>Μαλλον δεν ισχύει καθευατή, αλλά κάποια παραλλαγή της (Lenstra).</a:t>
            </a:r>
          </a:p>
          <a:p>
            <a:endParaRPr lang="el-GR" dirty="0"/>
          </a:p>
        </p:txBody>
      </p:sp>
      <p:pic>
        <p:nvPicPr>
          <p:cNvPr id="4" name="Picture 3" descr="conjuc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1265" y="2214554"/>
            <a:ext cx="7226949" cy="1571636"/>
          </a:xfrm>
          <a:prstGeom prst="rect">
            <a:avLst/>
          </a:prstGeom>
        </p:spPr>
      </p:pic>
      <p:pic>
        <p:nvPicPr>
          <p:cNvPr id="5" name="Picture 4" descr="O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4475" y="4000504"/>
            <a:ext cx="1633541" cy="46672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FB02-92DB-4F31-A559-BD8D9A98A1F2}" type="slidenum">
              <a:rPr lang="el-GR" smtClean="0"/>
              <a:pPr/>
              <a:t>13</a:t>
            </a:fld>
            <a:endParaRPr lang="el-G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1143000"/>
          </a:xfrm>
        </p:spPr>
        <p:txBody>
          <a:bodyPr/>
          <a:lstStyle/>
          <a:p>
            <a:r>
              <a:rPr lang="el-GR" dirty="0" smtClean="0"/>
              <a:t>Απόδοση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1 ημέρα για πρώτο μήκους 30 ψηφίων (Crandall-Papadopoulos)</a:t>
            </a:r>
          </a:p>
          <a:p>
            <a:endParaRPr lang="el-GR" dirty="0" smtClean="0"/>
          </a:p>
          <a:p>
            <a:r>
              <a:rPr lang="el-GR" dirty="0" smtClean="0"/>
              <a:t>Αν ισχύουν οι εικασίες, περίπου 1 ημέρα για πρώτο μήκους 700 ψηφίων.</a:t>
            </a:r>
          </a:p>
          <a:p>
            <a:endParaRPr lang="el-GR" dirty="0" smtClean="0"/>
          </a:p>
          <a:p>
            <a:r>
              <a:rPr lang="el-GR" dirty="0" smtClean="0"/>
              <a:t>Υλοποίηση σε Apple G4, Mac OS X (1GHz)</a:t>
            </a:r>
          </a:p>
          <a:p>
            <a:endParaRPr lang="el-GR" dirty="0" smtClean="0"/>
          </a:p>
          <a:p>
            <a:r>
              <a:rPr lang="el-GR" dirty="0" smtClean="0"/>
              <a:t>Παράλληλη επεξεργασία σε Μ μηχανές οδηγεί σε χρόνο 1/Μ του αρχικού.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FB02-92DB-4F31-A559-BD8D9A98A1F2}" type="slidenum">
              <a:rPr lang="el-GR" smtClean="0"/>
              <a:pPr/>
              <a:t>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1143000"/>
          </a:xfrm>
        </p:spPr>
        <p:txBody>
          <a:bodyPr/>
          <a:lstStyle/>
          <a:p>
            <a:r>
              <a:rPr lang="el-GR" dirty="0" smtClean="0"/>
              <a:t>Τελικά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Απλή ιδέα, απλή απόδειξη για PRIMES </a:t>
            </a:r>
            <a:r>
              <a:rPr lang="az-Cyrl-AZ" dirty="0" smtClean="0"/>
              <a:t>є</a:t>
            </a:r>
            <a:r>
              <a:rPr lang="el-GR" dirty="0" smtClean="0"/>
              <a:t> P.</a:t>
            </a:r>
          </a:p>
          <a:p>
            <a:endParaRPr lang="el-GR" dirty="0" smtClean="0"/>
          </a:p>
          <a:p>
            <a:r>
              <a:rPr lang="el-GR" dirty="0" smtClean="0"/>
              <a:t>Σημαντικός θεωρητικά, αλλά</a:t>
            </a:r>
          </a:p>
          <a:p>
            <a:endParaRPr lang="el-GR" dirty="0" smtClean="0"/>
          </a:p>
          <a:p>
            <a:r>
              <a:rPr lang="el-GR" dirty="0" smtClean="0"/>
              <a:t>Ακόμα και το                    δεν είναι αρκετό, οπότε</a:t>
            </a:r>
          </a:p>
          <a:p>
            <a:endParaRPr lang="el-GR" dirty="0" smtClean="0"/>
          </a:p>
          <a:p>
            <a:r>
              <a:rPr lang="el-GR" dirty="0" smtClean="0"/>
              <a:t>Πρακτικά δε μας κάνει (οι randomised αλγόριθμοι πχ. Miller-Rabin είναι πολύ πιο αποδοτικοί) </a:t>
            </a:r>
          </a:p>
          <a:p>
            <a:endParaRPr lang="el-GR" dirty="0"/>
          </a:p>
        </p:txBody>
      </p:sp>
      <p:pic>
        <p:nvPicPr>
          <p:cNvPr id="4" name="Picture 3" descr="O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1363" y="3357562"/>
            <a:ext cx="1301902" cy="44291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FB02-92DB-4F31-A559-BD8D9A98A1F2}" type="slidenum">
              <a:rPr lang="el-GR" smtClean="0"/>
              <a:pPr/>
              <a:t>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1143000"/>
          </a:xfrm>
        </p:spPr>
        <p:txBody>
          <a:bodyPr/>
          <a:lstStyle/>
          <a:p>
            <a:r>
              <a:rPr lang="el-GR" dirty="0" smtClean="0"/>
              <a:t>Ανοιχτά προβλήματα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Ακόμα πιο αποδοτικός αλγόριθμος</a:t>
            </a:r>
          </a:p>
          <a:p>
            <a:endParaRPr lang="el-GR" dirty="0" smtClean="0"/>
          </a:p>
          <a:p>
            <a:r>
              <a:rPr lang="el-GR" dirty="0" smtClean="0"/>
              <a:t>Χρειάζεται πράγματι να ελέγχουμε για διαφορετικά α?</a:t>
            </a:r>
          </a:p>
          <a:p>
            <a:endParaRPr lang="el-GR" dirty="0" smtClean="0"/>
          </a:p>
          <a:p>
            <a:r>
              <a:rPr lang="el-GR" dirty="0" smtClean="0"/>
              <a:t>Υπάρχει μικρότερο φράγμα για το r ?</a:t>
            </a:r>
          </a:p>
          <a:p>
            <a:endParaRPr lang="el-GR" dirty="0" smtClean="0"/>
          </a:p>
          <a:p>
            <a:r>
              <a:rPr lang="el-GR" dirty="0" smtClean="0"/>
              <a:t>Αντί για διαφορετικά α, μήπως να δοκιμάζαμε διαφορετικά πολυώνυμα (θεώρημα Agrawal-Biswas) ?</a:t>
            </a:r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FB02-92DB-4F31-A559-BD8D9A98A1F2}" type="slidenum">
              <a:rPr lang="el-GR" smtClean="0"/>
              <a:pPr/>
              <a:t>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142852"/>
            <a:ext cx="7772400" cy="11540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dirty="0" smtClean="0"/>
              <a:t>Εισαγωγή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Δημοσιεύτηκε στο Ίντερνετ(!) το 2002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Agrawal-Kayal-Saxena(AKS) – Ινδία.</a:t>
            </a:r>
          </a:p>
          <a:p>
            <a:endParaRPr lang="el-GR" dirty="0" smtClean="0"/>
          </a:p>
          <a:p>
            <a:r>
              <a:rPr lang="el-GR" dirty="0" smtClean="0"/>
              <a:t>Ο πρώτος ντετερμινιστικός, πολυωνυμικής πολυπλοκότητας αλγόριθμος πιστοποίησης πρώτων</a:t>
            </a:r>
          </a:p>
          <a:p>
            <a:endParaRPr lang="el-GR" dirty="0" smtClean="0"/>
          </a:p>
          <a:p>
            <a:r>
              <a:rPr lang="el-GR" dirty="0" smtClean="0"/>
              <a:t>PRIMES </a:t>
            </a:r>
            <a:r>
              <a:rPr lang="az-Cyrl-AZ" dirty="0" smtClean="0"/>
              <a:t>є</a:t>
            </a:r>
            <a:r>
              <a:rPr lang="el-GR" dirty="0" smtClean="0"/>
              <a:t> P</a:t>
            </a:r>
          </a:p>
          <a:p>
            <a:endParaRPr 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FB02-92DB-4F31-A559-BD8D9A98A1F2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1143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dirty="0" smtClean="0"/>
              <a:t>Ιδέα</a:t>
            </a:r>
            <a:endParaRPr lang="el-G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67282"/>
          </a:xfrm>
        </p:spPr>
        <p:txBody>
          <a:bodyPr>
            <a:normAutofit lnSpcReduction="10000"/>
          </a:bodyPr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Μόνο στις γραμμές που αντιστοιχούν σε πρώτο αριθμό, όλα τα στοιχεία είναι πολλαπλάσιά του.</a:t>
            </a:r>
          </a:p>
          <a:p>
            <a:r>
              <a:rPr lang="el-GR" dirty="0" smtClean="0"/>
              <a:t>Επεκτείνουμε το μικρό Θεώρημα του Fermat στο δακτύλιο των πολυωνύμων.</a:t>
            </a:r>
          </a:p>
        </p:txBody>
      </p:sp>
      <p:pic>
        <p:nvPicPr>
          <p:cNvPr id="10" name="Content Placeholder 3" descr="pasca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31" y="1322252"/>
            <a:ext cx="5143537" cy="317831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FB02-92DB-4F31-A559-BD8D9A98A1F2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1143000"/>
          </a:xfrm>
        </p:spPr>
        <p:txBody>
          <a:bodyPr/>
          <a:lstStyle/>
          <a:p>
            <a:r>
              <a:rPr lang="el-GR" dirty="0" smtClean="0"/>
              <a:t>Μικρό θεώρημα Fermat (γενίκευση)</a:t>
            </a:r>
            <a:endParaRPr lang="el-GR" dirty="0"/>
          </a:p>
        </p:txBody>
      </p:sp>
      <p:pic>
        <p:nvPicPr>
          <p:cNvPr id="10" name="Picture 9" descr="eq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2928934"/>
            <a:ext cx="4676775" cy="1104900"/>
          </a:xfrm>
          <a:prstGeom prst="rect">
            <a:avLst/>
          </a:prstGeom>
        </p:spPr>
      </p:pic>
      <p:pic>
        <p:nvPicPr>
          <p:cNvPr id="11" name="Picture 10" descr="eq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6" y="4071942"/>
            <a:ext cx="6696075" cy="2371725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552572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r>
              <a:rPr lang="el-GR" sz="2400" dirty="0" smtClean="0"/>
              <a:t>Απόδειξη:</a:t>
            </a:r>
          </a:p>
          <a:p>
            <a:pPr>
              <a:buNone/>
            </a:pPr>
            <a:endParaRPr lang="el-GR" dirty="0" smtClean="0"/>
          </a:p>
        </p:txBody>
      </p:sp>
      <p:pic>
        <p:nvPicPr>
          <p:cNvPr id="15" name="Content Placeholder 12" descr="eq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786" y="1643050"/>
            <a:ext cx="7786742" cy="675476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FB02-92DB-4F31-A559-BD8D9A98A1F2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1143000"/>
          </a:xfrm>
        </p:spPr>
        <p:txBody>
          <a:bodyPr/>
          <a:lstStyle/>
          <a:p>
            <a:r>
              <a:rPr lang="el-GR" dirty="0" smtClean="0"/>
              <a:t>Όμως...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Έτσι έχουμε να ελέγξουμε Ο(n) αριθμούς.</a:t>
            </a:r>
          </a:p>
          <a:p>
            <a:endParaRPr lang="el-GR" dirty="0" smtClean="0"/>
          </a:p>
          <a:p>
            <a:r>
              <a:rPr lang="el-GR" dirty="0" smtClean="0"/>
              <a:t>Βελτίωση AKS: Επιλέγουμε κατάλληλα ένα r και υπολογίζουμε το: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Πλέον επαληθεύεται και από κάποιους σύνθετους, οπότε επαναλαμβάνουμε για πολλά α.</a:t>
            </a:r>
            <a:endParaRPr lang="el-GR" dirty="0"/>
          </a:p>
        </p:txBody>
      </p:sp>
      <p:pic>
        <p:nvPicPr>
          <p:cNvPr id="4" name="Picture 3" descr="eq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3357562"/>
            <a:ext cx="5564644" cy="57150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FB02-92DB-4F31-A559-BD8D9A98A1F2}" type="slidenum">
              <a:rPr lang="el-GR" smtClean="0"/>
              <a:pPr/>
              <a:t>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1143000"/>
          </a:xfrm>
        </p:spPr>
        <p:txBody>
          <a:bodyPr/>
          <a:lstStyle/>
          <a:p>
            <a:r>
              <a:rPr lang="el-GR" dirty="0" smtClean="0"/>
              <a:t>Ο αλγόριθμος</a:t>
            </a:r>
            <a:endParaRPr lang="el-GR" dirty="0"/>
          </a:p>
        </p:txBody>
      </p:sp>
      <p:pic>
        <p:nvPicPr>
          <p:cNvPr id="4" name="Content Placeholder 3" descr="algo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00571" y="1500174"/>
            <a:ext cx="8389190" cy="4357718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FB02-92DB-4F31-A559-BD8D9A98A1F2}" type="slidenum">
              <a:rPr lang="el-GR" smtClean="0"/>
              <a:pPr/>
              <a:t>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1143000"/>
          </a:xfrm>
        </p:spPr>
        <p:txBody>
          <a:bodyPr/>
          <a:lstStyle/>
          <a:p>
            <a:r>
              <a:rPr lang="el-GR" dirty="0" smtClean="0"/>
              <a:t>Ορθότητα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Αντίστροφο: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Αν n πρώτος, αποκλείεται να επιστρέψει COMPOSITE καθώς κανένα από τα if στα βήματα 1,3,5 δε θα επαληθευτεί.</a:t>
            </a:r>
          </a:p>
          <a:p>
            <a:endParaRPr lang="el-GR" dirty="0" smtClean="0"/>
          </a:p>
          <a:p>
            <a:r>
              <a:rPr lang="el-GR" dirty="0" smtClean="0"/>
              <a:t>Ευθύ: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Έστω αλγόριθμος δίνει αποτέλεσμα PRIME.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Αν έγινε λόγω του βήματος 4: n&lt;r, και στο βήμα 3 ελέγξαμε όλους τους αριθμούς [1,r] και ίσχυε (a,n)=1. Άρα είναι πρώτος.</a:t>
            </a:r>
          </a:p>
          <a:p>
            <a:pPr>
              <a:buNone/>
            </a:pPr>
            <a:r>
              <a:rPr lang="el-GR" dirty="0" smtClean="0"/>
              <a:t>Αν έγινε λόγω του βήματος 6...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FB02-92DB-4F31-A559-BD8D9A98A1F2}" type="slidenum">
              <a:rPr lang="el-GR" smtClean="0"/>
              <a:pPr/>
              <a:t>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1143000"/>
          </a:xfrm>
        </p:spPr>
        <p:txBody>
          <a:bodyPr/>
          <a:lstStyle/>
          <a:p>
            <a:r>
              <a:rPr lang="el-GR" dirty="0" smtClean="0"/>
              <a:t>Ορθότητα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Επειδή πέρασε το βήμα 5, τότε ο n είναι δύναμη ενός πρώτου διαιρέτη του.</a:t>
            </a:r>
          </a:p>
          <a:p>
            <a:r>
              <a:rPr lang="el-GR" dirty="0" smtClean="0"/>
              <a:t>Απόδειξη: </a:t>
            </a:r>
          </a:p>
          <a:p>
            <a:r>
              <a:rPr lang="el-GR" dirty="0" smtClean="0"/>
              <a:t>Για την ομάδα G των πολυωνύμων του βήματος 5, ο Lenstra απέδειξε ότι :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Ισχύει επίσης ότι  </a:t>
            </a:r>
          </a:p>
          <a:p>
            <a:pPr>
              <a:buNone/>
            </a:pPr>
            <a:r>
              <a:rPr lang="el-GR" dirty="0" smtClean="0"/>
              <a:t>	</a:t>
            </a:r>
          </a:p>
          <a:p>
            <a:pPr>
              <a:buNone/>
            </a:pPr>
            <a:r>
              <a:rPr lang="el-GR" dirty="0" smtClean="0"/>
              <a:t>		                             και</a:t>
            </a:r>
          </a:p>
          <a:p>
            <a:r>
              <a:rPr lang="el-GR" dirty="0" smtClean="0"/>
              <a:t>Οπότε...</a:t>
            </a:r>
            <a:endParaRPr lang="el-GR" dirty="0"/>
          </a:p>
        </p:txBody>
      </p:sp>
      <p:pic>
        <p:nvPicPr>
          <p:cNvPr id="4" name="Picture 3" descr="eq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3228636"/>
            <a:ext cx="3571900" cy="986181"/>
          </a:xfrm>
          <a:prstGeom prst="rect">
            <a:avLst/>
          </a:prstGeom>
        </p:spPr>
      </p:pic>
      <p:pic>
        <p:nvPicPr>
          <p:cNvPr id="5" name="Picture 4" descr="eq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166" y="4929198"/>
            <a:ext cx="2264188" cy="500066"/>
          </a:xfrm>
          <a:prstGeom prst="rect">
            <a:avLst/>
          </a:prstGeom>
        </p:spPr>
      </p:pic>
      <p:pic>
        <p:nvPicPr>
          <p:cNvPr id="6" name="Picture 5" descr="eq7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9123" y="4929198"/>
            <a:ext cx="3833839" cy="500066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FB02-92DB-4F31-A559-BD8D9A98A1F2}" type="slidenum">
              <a:rPr lang="el-GR" smtClean="0"/>
              <a:pPr/>
              <a:t>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1143000"/>
          </a:xfrm>
        </p:spPr>
        <p:txBody>
          <a:bodyPr/>
          <a:lstStyle/>
          <a:p>
            <a:r>
              <a:rPr lang="el-GR" dirty="0" smtClean="0"/>
              <a:t>Ορθότητα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Όμως οι Kalai, Sahai, Sudan απέδειξαν ότι ένας φυσικός δεν είναι δύναμη του πρώτου διαιρέτη του, ανν ισχύει</a:t>
            </a:r>
          </a:p>
          <a:p>
            <a:endParaRPr lang="el-GR" dirty="0" smtClean="0"/>
          </a:p>
          <a:p>
            <a:r>
              <a:rPr lang="el-GR" dirty="0" smtClean="0"/>
              <a:t>Άρα ο n είναι δύναμη του πρώτου διαιρέτη του.</a:t>
            </a:r>
          </a:p>
          <a:p>
            <a:r>
              <a:rPr lang="el-GR" dirty="0" smtClean="0"/>
              <a:t>Από το βήμα 1, όμως, ο n δεν μπορεί να είναι τέλεια δύναμη.</a:t>
            </a:r>
          </a:p>
          <a:p>
            <a:r>
              <a:rPr lang="el-GR" dirty="0" smtClean="0"/>
              <a:t>Άρα είναι πρώτος (εκθέτης = 1)!</a:t>
            </a:r>
          </a:p>
        </p:txBody>
      </p:sp>
      <p:pic>
        <p:nvPicPr>
          <p:cNvPr id="4" name="Picture 3" descr="eq8.jpg"/>
          <p:cNvPicPr>
            <a:picLocks noChangeAspect="1"/>
          </p:cNvPicPr>
          <p:nvPr/>
        </p:nvPicPr>
        <p:blipFill>
          <a:blip r:embed="rId2">
            <a:lum/>
          </a:blip>
          <a:stretch>
            <a:fillRect/>
          </a:stretch>
        </p:blipFill>
        <p:spPr>
          <a:xfrm>
            <a:off x="1285852" y="1643050"/>
            <a:ext cx="6827568" cy="1000132"/>
          </a:xfrm>
          <a:prstGeom prst="rect">
            <a:avLst/>
          </a:prstGeom>
        </p:spPr>
      </p:pic>
      <p:pic>
        <p:nvPicPr>
          <p:cNvPr id="5" name="Picture 4" descr="eq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44" y="3643314"/>
            <a:ext cx="2071702" cy="56932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2FB02-92DB-4F31-A559-BD8D9A98A1F2}" type="slidenum">
              <a:rPr lang="el-GR" smtClean="0"/>
              <a:pPr/>
              <a:t>9</a:t>
            </a:fld>
            <a:endParaRPr lang="el-G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AKS - </a:t>
            </a:r>
            <a:r>
              <a:rPr lang="el-GR" smtClean="0"/>
              <a:t>Αναστασόπουλος Αντώνης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173</TotalTime>
  <Words>551</Words>
  <Application>Microsoft Office PowerPoint</Application>
  <PresentationFormat>On-screen Show (4:3)</PresentationFormat>
  <Paragraphs>148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Equity</vt:lpstr>
      <vt:lpstr>Ο αλγόριθμος πιστοποίησης πρώτων AKS</vt:lpstr>
      <vt:lpstr>Εισαγωγή</vt:lpstr>
      <vt:lpstr>Ιδέα</vt:lpstr>
      <vt:lpstr>Μικρό θεώρημα Fermat (γενίκευση)</vt:lpstr>
      <vt:lpstr>Όμως...</vt:lpstr>
      <vt:lpstr>Ο αλγόριθμος</vt:lpstr>
      <vt:lpstr>Ορθότητα</vt:lpstr>
      <vt:lpstr>Ορθότητα</vt:lpstr>
      <vt:lpstr>Ορθότητα</vt:lpstr>
      <vt:lpstr>Πολυπλοκότητα</vt:lpstr>
      <vt:lpstr>Βελτιώσεις</vt:lpstr>
      <vt:lpstr>Εικασίες...</vt:lpstr>
      <vt:lpstr>Εικασίες ... (συνέχεια)</vt:lpstr>
      <vt:lpstr>Απόδοση</vt:lpstr>
      <vt:lpstr>Τελικά</vt:lpstr>
      <vt:lpstr>Ανοιχτά προβλήματα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αλγόριθμος πιστοποίησης πρώτων AKS</dc:title>
  <dc:creator>Antony</dc:creator>
  <cp:lastModifiedBy>Antony</cp:lastModifiedBy>
  <cp:revision>21</cp:revision>
  <dcterms:created xsi:type="dcterms:W3CDTF">2012-02-05T17:45:22Z</dcterms:created>
  <dcterms:modified xsi:type="dcterms:W3CDTF">2012-02-05T20:40:34Z</dcterms:modified>
</cp:coreProperties>
</file>