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83" autoAdjust="0"/>
  </p:normalViewPr>
  <p:slideViewPr>
    <p:cSldViewPr>
      <p:cViewPr varScale="1">
        <p:scale>
          <a:sx n="48" d="100"/>
          <a:sy n="48" d="100"/>
        </p:scale>
        <p:origin x="-108" y="-354"/>
      </p:cViewPr>
      <p:guideLst>
        <p:guide orient="horz" pos="2160"/>
        <p:guide pos="2880"/>
      </p:guideLst>
    </p:cSldViewPr>
  </p:slideViewPr>
  <p:outlineViewPr>
    <p:cViewPr>
      <p:scale>
        <a:sx n="33" d="100"/>
        <a:sy n="33" d="100"/>
      </p:scale>
      <p:origin x="54" y="659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FA890D-DE15-448C-ACB4-0E171E621E02}" type="datetimeFigureOut">
              <a:rPr lang="en-US" smtClean="0"/>
              <a:pPr/>
              <a:t>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90F2C9-BE7D-471A-AAD5-C491A64012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90F2C9-BE7D-471A-AAD5-C491A640125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256C198-27A2-4F62-A13E-B3B0F35D1E08}" type="datetimeFigureOut">
              <a:rPr lang="en-US" smtClean="0"/>
              <a:pPr/>
              <a:t>2/9/2012</a:t>
            </a:fld>
            <a:endParaRPr lang="en-US"/>
          </a:p>
        </p:txBody>
      </p:sp>
      <p:sp>
        <p:nvSpPr>
          <p:cNvPr id="16" name="Slide Number Placeholder 15"/>
          <p:cNvSpPr>
            <a:spLocks noGrp="1"/>
          </p:cNvSpPr>
          <p:nvPr>
            <p:ph type="sldNum" sz="quarter" idx="11"/>
          </p:nvPr>
        </p:nvSpPr>
        <p:spPr/>
        <p:txBody>
          <a:bodyPr/>
          <a:lstStyle/>
          <a:p>
            <a:fld id="{B6FBA2DC-B20F-4647-A2FC-54401BD1B8D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6C198-27A2-4F62-A13E-B3B0F35D1E08}"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A2DC-B20F-4647-A2FC-54401BD1B8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56C198-27A2-4F62-A13E-B3B0F35D1E08}"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A2DC-B20F-4647-A2FC-54401BD1B8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256C198-27A2-4F62-A13E-B3B0F35D1E08}" type="datetimeFigureOut">
              <a:rPr lang="en-US" smtClean="0"/>
              <a:pPr/>
              <a:t>2/9/2012</a:t>
            </a:fld>
            <a:endParaRPr lang="en-US"/>
          </a:p>
        </p:txBody>
      </p:sp>
      <p:sp>
        <p:nvSpPr>
          <p:cNvPr id="15" name="Slide Number Placeholder 14"/>
          <p:cNvSpPr>
            <a:spLocks noGrp="1"/>
          </p:cNvSpPr>
          <p:nvPr>
            <p:ph type="sldNum" sz="quarter" idx="15"/>
          </p:nvPr>
        </p:nvSpPr>
        <p:spPr/>
        <p:txBody>
          <a:bodyPr/>
          <a:lstStyle>
            <a:lvl1pPr algn="ctr">
              <a:defRPr/>
            </a:lvl1pPr>
          </a:lstStyle>
          <a:p>
            <a:fld id="{B6FBA2DC-B20F-4647-A2FC-54401BD1B8D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256C198-27A2-4F62-A13E-B3B0F35D1E08}" type="datetimeFigureOut">
              <a:rPr lang="en-US" smtClean="0"/>
              <a:pPr/>
              <a:t>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BA2DC-B20F-4647-A2FC-54401BD1B8D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56C198-27A2-4F62-A13E-B3B0F35D1E08}" type="datetimeFigureOut">
              <a:rPr lang="en-US" smtClean="0"/>
              <a:pPr/>
              <a:t>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BA2DC-B20F-4647-A2FC-54401BD1B8D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BA2DC-B20F-4647-A2FC-54401BD1B8D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256C198-27A2-4F62-A13E-B3B0F35D1E08}" type="datetimeFigureOut">
              <a:rPr lang="en-US" smtClean="0"/>
              <a:pPr/>
              <a:t>2/9/2012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56C198-27A2-4F62-A13E-B3B0F35D1E08}" type="datetimeFigureOut">
              <a:rPr lang="en-US" smtClean="0"/>
              <a:pPr/>
              <a:t>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BA2DC-B20F-4647-A2FC-54401BD1B8D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6C198-27A2-4F62-A13E-B3B0F35D1E08}" type="datetimeFigureOut">
              <a:rPr lang="en-US" smtClean="0"/>
              <a:pPr/>
              <a:t>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BA2DC-B20F-4647-A2FC-54401BD1B8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256C198-27A2-4F62-A13E-B3B0F35D1E08}" type="datetimeFigureOut">
              <a:rPr lang="en-US" smtClean="0"/>
              <a:pPr/>
              <a:t>2/9/2012</a:t>
            </a:fld>
            <a:endParaRPr lang="en-US"/>
          </a:p>
        </p:txBody>
      </p:sp>
      <p:sp>
        <p:nvSpPr>
          <p:cNvPr id="9" name="Slide Number Placeholder 8"/>
          <p:cNvSpPr>
            <a:spLocks noGrp="1"/>
          </p:cNvSpPr>
          <p:nvPr>
            <p:ph type="sldNum" sz="quarter" idx="15"/>
          </p:nvPr>
        </p:nvSpPr>
        <p:spPr/>
        <p:txBody>
          <a:bodyPr/>
          <a:lstStyle/>
          <a:p>
            <a:fld id="{B6FBA2DC-B20F-4647-A2FC-54401BD1B8D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256C198-27A2-4F62-A13E-B3B0F35D1E08}" type="datetimeFigureOut">
              <a:rPr lang="en-US" smtClean="0"/>
              <a:pPr/>
              <a:t>2/9/2012</a:t>
            </a:fld>
            <a:endParaRPr lang="en-US"/>
          </a:p>
        </p:txBody>
      </p:sp>
      <p:sp>
        <p:nvSpPr>
          <p:cNvPr id="9" name="Slide Number Placeholder 8"/>
          <p:cNvSpPr>
            <a:spLocks noGrp="1"/>
          </p:cNvSpPr>
          <p:nvPr>
            <p:ph type="sldNum" sz="quarter" idx="11"/>
          </p:nvPr>
        </p:nvSpPr>
        <p:spPr/>
        <p:txBody>
          <a:bodyPr/>
          <a:lstStyle/>
          <a:p>
            <a:fld id="{B6FBA2DC-B20F-4647-A2FC-54401BD1B8D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256C198-27A2-4F62-A13E-B3B0F35D1E08}" type="datetimeFigureOut">
              <a:rPr lang="en-US" smtClean="0"/>
              <a:pPr/>
              <a:t>2/9/2012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BA2DC-B20F-4647-A2FC-54401BD1B8D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933057"/>
            <a:ext cx="6400800" cy="2448272"/>
          </a:xfrm>
        </p:spPr>
        <p:txBody>
          <a:bodyPr>
            <a:normAutofit/>
          </a:bodyPr>
          <a:lstStyle/>
          <a:p>
            <a:r>
              <a:rPr lang="el-GR" dirty="0" smtClean="0"/>
              <a:t>Το Κρυπτοσύστημα Σακιδίου </a:t>
            </a:r>
          </a:p>
          <a:p>
            <a:r>
              <a:rPr lang="el-GR" dirty="0" smtClean="0"/>
              <a:t>των </a:t>
            </a:r>
            <a:r>
              <a:rPr lang="en-US" dirty="0" err="1" smtClean="0"/>
              <a:t>Merkle</a:t>
            </a:r>
            <a:r>
              <a:rPr lang="en-US" dirty="0" smtClean="0"/>
              <a:t>-Hellman </a:t>
            </a:r>
            <a:endParaRPr lang="el-GR" dirty="0" smtClean="0"/>
          </a:p>
          <a:p>
            <a:r>
              <a:rPr lang="el-GR" dirty="0" smtClean="0"/>
              <a:t>και </a:t>
            </a:r>
          </a:p>
          <a:p>
            <a:r>
              <a:rPr lang="el-GR" dirty="0" smtClean="0"/>
              <a:t>η επίθεση του </a:t>
            </a:r>
            <a:r>
              <a:rPr lang="en-US" dirty="0" smtClean="0"/>
              <a:t>Shamir</a:t>
            </a:r>
            <a:r>
              <a:rPr lang="el-GR" dirty="0" smtClean="0"/>
              <a:t> </a:t>
            </a:r>
            <a:endParaRPr lang="en-US" dirty="0"/>
          </a:p>
        </p:txBody>
      </p:sp>
      <p:sp>
        <p:nvSpPr>
          <p:cNvPr id="2" name="Title 1"/>
          <p:cNvSpPr>
            <a:spLocks noGrp="1"/>
          </p:cNvSpPr>
          <p:nvPr>
            <p:ph type="ctrTitle"/>
          </p:nvPr>
        </p:nvSpPr>
        <p:spPr/>
        <p:txBody>
          <a:bodyPr>
            <a:normAutofit fontScale="90000"/>
          </a:bodyPr>
          <a:lstStyle/>
          <a:p>
            <a:r>
              <a:rPr lang="el-GR" dirty="0" smtClean="0"/>
              <a:t>Κρυπτογραφια</a:t>
            </a:r>
            <a:br>
              <a:rPr lang="el-GR" dirty="0" smtClean="0"/>
            </a:br>
            <a:r>
              <a:rPr lang="el-GR" dirty="0" smtClean="0"/>
              <a:t>και </a:t>
            </a:r>
            <a:br>
              <a:rPr lang="el-GR" dirty="0" smtClean="0"/>
            </a:br>
            <a:r>
              <a:rPr lang="el-GR" dirty="0" smtClean="0"/>
              <a:t>πολυπλοκοτητΑ</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l-GR" dirty="0" smtClean="0"/>
              <a:t>Ένα διάνυσμα σακιδίου λέγεται </a:t>
            </a:r>
            <a:r>
              <a:rPr lang="el-GR" i="1" dirty="0" smtClean="0"/>
              <a:t>υπεραυξητικό</a:t>
            </a:r>
            <a:r>
              <a:rPr lang="el-GR" dirty="0" smtClean="0"/>
              <a:t> αν κάθε στοιχείο  υπερβαίνει το άθροισμα όλων των προηγούμενων στοιχείων</a:t>
            </a:r>
            <a:r>
              <a:rPr lang="en-US" dirty="0" smtClean="0"/>
              <a:t> </a:t>
            </a:r>
          </a:p>
          <a:p>
            <a:r>
              <a:rPr lang="el-GR" dirty="0" smtClean="0"/>
              <a:t>Χαρακτηριστικά: </a:t>
            </a:r>
          </a:p>
          <a:p>
            <a:pPr>
              <a:buNone/>
            </a:pPr>
            <a:r>
              <a:rPr lang="el-GR" i="1" dirty="0" smtClean="0"/>
              <a:t>		γραμμικός χρόνος</a:t>
            </a:r>
            <a:r>
              <a:rPr lang="el-GR" dirty="0" smtClean="0"/>
              <a:t> λύσης</a:t>
            </a:r>
          </a:p>
          <a:p>
            <a:pPr>
              <a:buNone/>
            </a:pPr>
            <a:r>
              <a:rPr lang="el-GR" i="1" dirty="0" smtClean="0"/>
              <a:t>		το πολύ μία λύση</a:t>
            </a:r>
            <a:endParaRPr lang="en-US" dirty="0" smtClean="0"/>
          </a:p>
          <a:p>
            <a:r>
              <a:rPr lang="el-GR" dirty="0" smtClean="0"/>
              <a:t>Η δημοσίευση της υπεραυξητικής ακολουθίας θα έκανε την κρυπτανάλυση γραμμική. </a:t>
            </a:r>
          </a:p>
          <a:p>
            <a:r>
              <a:rPr lang="el-GR" dirty="0" smtClean="0"/>
              <a:t>Έτσι ανακατεύουμε το διάνυσμα έτσι ώστε να μοιάζει με τυχαίο διάνυσμα σακιδίου</a:t>
            </a:r>
            <a:endParaRPr lang="en-US" dirty="0"/>
          </a:p>
        </p:txBody>
      </p:sp>
      <p:sp>
        <p:nvSpPr>
          <p:cNvPr id="3" name="Title 2"/>
          <p:cNvSpPr>
            <a:spLocks noGrp="1"/>
          </p:cNvSpPr>
          <p:nvPr>
            <p:ph type="title"/>
          </p:nvPr>
        </p:nvSpPr>
        <p:spPr/>
        <p:txBody>
          <a:bodyPr>
            <a:normAutofit fontScale="90000"/>
          </a:bodyPr>
          <a:lstStyle/>
          <a:p>
            <a:pPr algn="ctr"/>
            <a:r>
              <a:rPr lang="el-GR" dirty="0" smtClean="0"/>
              <a:t>Κρυπτοσύστημα Σακιδίου(5) </a:t>
            </a:r>
            <a:br>
              <a:rPr lang="el-GR" dirty="0" smtClean="0"/>
            </a:br>
            <a:r>
              <a:rPr lang="el-GR" dirty="0" smtClean="0"/>
              <a:t>Υπεραυξητικά διανύσματα</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sz="1800" dirty="0" smtClean="0">
                <a:cs typeface="Arial" pitchFamily="34" charset="0"/>
              </a:rPr>
              <a:t> </a:t>
            </a:r>
            <a:r>
              <a:rPr lang="el-GR" sz="2400" dirty="0" smtClean="0">
                <a:cs typeface="Arial" pitchFamily="34" charset="0"/>
              </a:rPr>
              <a:t>Γίνεται με πολλαπλασιασμό με </a:t>
            </a:r>
            <a:r>
              <a:rPr lang="en-US" sz="2400" dirty="0" smtClean="0">
                <a:cs typeface="Arial" pitchFamily="34" charset="0"/>
              </a:rPr>
              <a:t>modulo</a:t>
            </a:r>
          </a:p>
          <a:p>
            <a:r>
              <a:rPr lang="el-GR" sz="2400" dirty="0" smtClean="0">
                <a:cs typeface="Arial" pitchFamily="34" charset="0"/>
              </a:rPr>
              <a:t>Διαλέγουμε </a:t>
            </a:r>
            <a:r>
              <a:rPr lang="en-US" sz="2400" dirty="0" smtClean="0">
                <a:cs typeface="Arial" pitchFamily="34" charset="0"/>
              </a:rPr>
              <a:t>m </a:t>
            </a:r>
            <a:r>
              <a:rPr lang="el-GR" sz="2400" dirty="0" smtClean="0">
                <a:cs typeface="Arial" pitchFamily="34" charset="0"/>
              </a:rPr>
              <a:t>ακέραιο, </a:t>
            </a:r>
            <a:r>
              <a:rPr lang="en-US" sz="2400" dirty="0" smtClean="0">
                <a:cs typeface="Arial" pitchFamily="34" charset="0"/>
              </a:rPr>
              <a:t>t</a:t>
            </a:r>
            <a:r>
              <a:rPr lang="el-GR" sz="2400" dirty="0" smtClean="0">
                <a:cs typeface="Arial" pitchFamily="34" charset="0"/>
              </a:rPr>
              <a:t> πολλαπλασιαστή, με </a:t>
            </a:r>
            <a:r>
              <a:rPr lang="en-US" sz="2400" dirty="0" err="1" smtClean="0">
                <a:cs typeface="Arial" pitchFamily="34" charset="0"/>
              </a:rPr>
              <a:t>gcd</a:t>
            </a:r>
            <a:r>
              <a:rPr lang="en-US" sz="2400" dirty="0" smtClean="0">
                <a:cs typeface="Arial" pitchFamily="34" charset="0"/>
              </a:rPr>
              <a:t>(</a:t>
            </a:r>
            <a:r>
              <a:rPr lang="en-US" sz="2400" dirty="0" err="1" smtClean="0">
                <a:cs typeface="Arial" pitchFamily="34" charset="0"/>
              </a:rPr>
              <a:t>m,t</a:t>
            </a:r>
            <a:r>
              <a:rPr lang="en-US" sz="2400" dirty="0" smtClean="0">
                <a:cs typeface="Arial" pitchFamily="34" charset="0"/>
              </a:rPr>
              <a:t>)=1 </a:t>
            </a:r>
            <a:r>
              <a:rPr lang="el-GR" sz="2400" dirty="0" smtClean="0">
                <a:cs typeface="Arial" pitchFamily="34" charset="0"/>
              </a:rPr>
              <a:t>και έτσι ώστε να υπάρχει ο </a:t>
            </a:r>
            <a:r>
              <a:rPr lang="en-US" sz="2400" dirty="0" smtClean="0">
                <a:cs typeface="Arial" pitchFamily="34" charset="0"/>
              </a:rPr>
              <a:t>t^(-1)(mod m).</a:t>
            </a:r>
          </a:p>
          <a:p>
            <a:r>
              <a:rPr lang="el-GR" sz="2400" dirty="0" smtClean="0">
                <a:cs typeface="Arial" pitchFamily="34" charset="0"/>
              </a:rPr>
              <a:t>Πολλαπλασιάζουμε το διάνυσμα σακιδίου με τον </a:t>
            </a:r>
            <a:r>
              <a:rPr lang="en-US" sz="2400" dirty="0" smtClean="0">
                <a:cs typeface="Arial" pitchFamily="34" charset="0"/>
              </a:rPr>
              <a:t>t </a:t>
            </a:r>
            <a:r>
              <a:rPr lang="el-GR" sz="2400" dirty="0" smtClean="0">
                <a:cs typeface="Arial" pitchFamily="34" charset="0"/>
              </a:rPr>
              <a:t>και μετά με το </a:t>
            </a:r>
            <a:r>
              <a:rPr lang="en-US" sz="2400" dirty="0" smtClean="0">
                <a:cs typeface="Arial" pitchFamily="34" charset="0"/>
              </a:rPr>
              <a:t>modulo m</a:t>
            </a:r>
            <a:r>
              <a:rPr lang="el-GR" sz="2400" dirty="0" smtClean="0">
                <a:cs typeface="Arial" pitchFamily="34" charset="0"/>
              </a:rPr>
              <a:t> και το δημοσιεύουμε.</a:t>
            </a:r>
          </a:p>
          <a:p>
            <a:r>
              <a:rPr lang="el-GR" sz="2400" dirty="0" smtClean="0">
                <a:cs typeface="Arial" pitchFamily="34" charset="0"/>
              </a:rPr>
              <a:t>Ο νόμιμος αποδέκτης μπορεί να αποκρυπτογραφήσει πολλαπλασιάζοντας πρώτα με </a:t>
            </a:r>
            <a:r>
              <a:rPr lang="en-US" sz="2400" dirty="0" smtClean="0">
                <a:cs typeface="Arial" pitchFamily="34" charset="0"/>
              </a:rPr>
              <a:t>t^(-1) </a:t>
            </a:r>
            <a:r>
              <a:rPr lang="el-GR" sz="2400" dirty="0" smtClean="0">
                <a:cs typeface="Arial" pitchFamily="34" charset="0"/>
              </a:rPr>
              <a:t>και μετά </a:t>
            </a:r>
            <a:r>
              <a:rPr lang="en-US" sz="2400" dirty="0" smtClean="0">
                <a:cs typeface="Arial" pitchFamily="34" charset="0"/>
              </a:rPr>
              <a:t>mod m.</a:t>
            </a:r>
          </a:p>
          <a:p>
            <a:r>
              <a:rPr lang="en-US" sz="2400" dirty="0" err="1" smtClean="0">
                <a:cs typeface="Arial" pitchFamily="34" charset="0"/>
              </a:rPr>
              <a:t>t,t</a:t>
            </a:r>
            <a:r>
              <a:rPr lang="en-US" sz="2400" dirty="0" smtClean="0">
                <a:cs typeface="Arial" pitchFamily="34" charset="0"/>
              </a:rPr>
              <a:t>^(-1),m </a:t>
            </a:r>
            <a:r>
              <a:rPr lang="el-GR" sz="2400" dirty="0" smtClean="0">
                <a:cs typeface="Arial" pitchFamily="34" charset="0"/>
              </a:rPr>
              <a:t>είναι η καταπακτή (</a:t>
            </a:r>
            <a:r>
              <a:rPr lang="en-US" sz="2400" dirty="0" smtClean="0">
                <a:cs typeface="Arial" pitchFamily="34" charset="0"/>
              </a:rPr>
              <a:t>secret trapdoor</a:t>
            </a:r>
            <a:r>
              <a:rPr lang="el-GR" sz="2400" dirty="0" smtClean="0">
                <a:cs typeface="Arial" pitchFamily="34" charset="0"/>
              </a:rPr>
              <a:t>)</a:t>
            </a:r>
            <a:endParaRPr lang="en-US" sz="2400" dirty="0" smtClean="0">
              <a:cs typeface="Arial" pitchFamily="34" charset="0"/>
            </a:endParaRPr>
          </a:p>
          <a:p>
            <a:r>
              <a:rPr lang="el-GR" sz="2400" dirty="0" smtClean="0">
                <a:cs typeface="Arial" pitchFamily="34" charset="0"/>
              </a:rPr>
              <a:t>Η μοναδική λύση είναι το αρχικό κείμενο.</a:t>
            </a:r>
          </a:p>
          <a:p>
            <a:r>
              <a:rPr lang="el-GR" sz="2400" dirty="0" smtClean="0">
                <a:cs typeface="Arial" pitchFamily="34" charset="0"/>
              </a:rPr>
              <a:t> </a:t>
            </a:r>
            <a:r>
              <a:rPr lang="en-US" sz="2400" dirty="0" smtClean="0">
                <a:cs typeface="Arial" pitchFamily="34" charset="0"/>
              </a:rPr>
              <a:t>p</a:t>
            </a:r>
            <a:r>
              <a:rPr lang="el-GR" sz="2400" dirty="0" smtClean="0">
                <a:cs typeface="Arial" pitchFamily="34" charset="0"/>
              </a:rPr>
              <a:t>, αρχικό κείμενο και </a:t>
            </a:r>
            <a:r>
              <a:rPr lang="en-US" sz="2400" dirty="0" smtClean="0">
                <a:cs typeface="Arial" pitchFamily="34" charset="0"/>
              </a:rPr>
              <a:t>c’</a:t>
            </a:r>
            <a:r>
              <a:rPr lang="el-GR" sz="2400" dirty="0" smtClean="0">
                <a:cs typeface="Arial" pitchFamily="34" charset="0"/>
              </a:rPr>
              <a:t>, κρυπτογραφημένο τότε</a:t>
            </a:r>
          </a:p>
          <a:p>
            <a:pPr>
              <a:buNone/>
            </a:pPr>
            <a:r>
              <a:rPr lang="el-GR" sz="2400" dirty="0" smtClean="0">
                <a:cs typeface="Arial" pitchFamily="34" charset="0"/>
              </a:rPr>
              <a:t>		</a:t>
            </a:r>
            <a:r>
              <a:rPr lang="en-US" sz="2400" dirty="0" smtClean="0">
                <a:cs typeface="Arial" pitchFamily="34" charset="0"/>
              </a:rPr>
              <a:t>c=t^(-1)c’=t^(-1)</a:t>
            </a:r>
            <a:r>
              <a:rPr lang="en-US" sz="2400" dirty="0" err="1" smtClean="0">
                <a:cs typeface="Arial" pitchFamily="34" charset="0"/>
              </a:rPr>
              <a:t>tAp</a:t>
            </a:r>
            <a:r>
              <a:rPr lang="en-US" sz="2400" dirty="0" smtClean="0">
                <a:cs typeface="Arial" pitchFamily="34" charset="0"/>
              </a:rPr>
              <a:t>=</a:t>
            </a:r>
            <a:r>
              <a:rPr lang="en-US" sz="2400" dirty="0" err="1" smtClean="0">
                <a:cs typeface="Arial" pitchFamily="34" charset="0"/>
              </a:rPr>
              <a:t>Ap</a:t>
            </a:r>
            <a:r>
              <a:rPr lang="en-US" sz="2400" dirty="0" smtClean="0">
                <a:cs typeface="Arial" pitchFamily="34" charset="0"/>
              </a:rPr>
              <a:t>(mod m)</a:t>
            </a:r>
          </a:p>
        </p:txBody>
      </p:sp>
      <p:sp>
        <p:nvSpPr>
          <p:cNvPr id="3" name="Title 2"/>
          <p:cNvSpPr>
            <a:spLocks noGrp="1"/>
          </p:cNvSpPr>
          <p:nvPr>
            <p:ph type="title"/>
          </p:nvPr>
        </p:nvSpPr>
        <p:spPr/>
        <p:txBody>
          <a:bodyPr>
            <a:normAutofit fontScale="90000"/>
          </a:bodyPr>
          <a:lstStyle/>
          <a:p>
            <a:pPr algn="ctr"/>
            <a:r>
              <a:rPr lang="el-GR" dirty="0" smtClean="0"/>
              <a:t>Κρυπτοσύστημα Σακιδίου(6)</a:t>
            </a:r>
            <a:br>
              <a:rPr lang="el-GR" dirty="0" smtClean="0"/>
            </a:br>
            <a:r>
              <a:rPr lang="el-GR" dirty="0" smtClean="0"/>
              <a:t>Το «ανακάτεμα»</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Το κρυπτοσύστημα σακιδίου έσπασε το 1984 από τον Α. </a:t>
            </a:r>
            <a:r>
              <a:rPr lang="en-US" dirty="0" smtClean="0"/>
              <a:t>Shamir </a:t>
            </a:r>
            <a:r>
              <a:rPr lang="el-GR" dirty="0" smtClean="0"/>
              <a:t>με αλγόριθμο πολυωνυμικού χρόνου.</a:t>
            </a:r>
          </a:p>
          <a:p>
            <a:r>
              <a:rPr lang="el-GR" dirty="0" smtClean="0"/>
              <a:t>Ο </a:t>
            </a:r>
            <a:r>
              <a:rPr lang="en-US" dirty="0" smtClean="0"/>
              <a:t>Shamir</a:t>
            </a:r>
            <a:r>
              <a:rPr lang="el-GR" dirty="0" smtClean="0"/>
              <a:t> χρησιμοποίησε τον αλγόριθμο του </a:t>
            </a:r>
            <a:r>
              <a:rPr lang="en-US" dirty="0" err="1" smtClean="0"/>
              <a:t>Lenstra</a:t>
            </a:r>
            <a:r>
              <a:rPr lang="el-GR" dirty="0" smtClean="0"/>
              <a:t> για ακέραιο προγραμματισμό προκειμένου να βρει την καταπακτή (</a:t>
            </a:r>
            <a:r>
              <a:rPr lang="en-US" dirty="0" smtClean="0"/>
              <a:t>trapdoor</a:t>
            </a:r>
            <a:r>
              <a:rPr lang="el-GR" dirty="0" smtClean="0"/>
              <a:t>) και να παραβιάσει το σύστημα.</a:t>
            </a:r>
          </a:p>
          <a:p>
            <a:r>
              <a:rPr lang="el-GR" dirty="0" smtClean="0"/>
              <a:t>Δεν είναι απαραίτητο να βρούμε τα </a:t>
            </a:r>
            <a:r>
              <a:rPr lang="en-US" dirty="0" err="1" smtClean="0"/>
              <a:t>t,m</a:t>
            </a:r>
            <a:r>
              <a:rPr lang="el-GR" dirty="0" smtClean="0"/>
              <a:t>. Αρκεί να βρούμε </a:t>
            </a:r>
            <a:r>
              <a:rPr lang="en-US" dirty="0" smtClean="0"/>
              <a:t>t’, m’</a:t>
            </a:r>
            <a:r>
              <a:rPr lang="el-GR" dirty="0" smtClean="0"/>
              <a:t> τέτοια ώστε ο πολλαπλασιασμός του δημοσιευμένου διανύσματος με το </a:t>
            </a:r>
            <a:r>
              <a:rPr lang="en-US" dirty="0" smtClean="0"/>
              <a:t>(t’)^(-1)(mod m) </a:t>
            </a:r>
            <a:r>
              <a:rPr lang="el-GR" dirty="0" smtClean="0"/>
              <a:t>να είναι ένα υπεραυξητικό διάνυσμα.</a:t>
            </a:r>
            <a:r>
              <a:rPr lang="en-US" dirty="0" smtClean="0"/>
              <a:t> </a:t>
            </a:r>
            <a:endParaRPr lang="el-GR" dirty="0" smtClean="0"/>
          </a:p>
          <a:p>
            <a:r>
              <a:rPr lang="el-GR" dirty="0" smtClean="0"/>
              <a:t>Ο αλγόριθμος χωρίζετα σε δυο μέρη.</a:t>
            </a:r>
            <a:endParaRPr lang="en-US" dirty="0"/>
          </a:p>
        </p:txBody>
      </p:sp>
      <p:sp>
        <p:nvSpPr>
          <p:cNvPr id="3" name="Title 2"/>
          <p:cNvSpPr>
            <a:spLocks noGrp="1"/>
          </p:cNvSpPr>
          <p:nvPr>
            <p:ph type="title"/>
          </p:nvPr>
        </p:nvSpPr>
        <p:spPr/>
        <p:txBody>
          <a:bodyPr>
            <a:normAutofit/>
          </a:bodyPr>
          <a:lstStyle/>
          <a:p>
            <a:pPr algn="ctr"/>
            <a:r>
              <a:rPr lang="el-GR" dirty="0" smtClean="0"/>
              <a:t>Η επίθεση του </a:t>
            </a:r>
            <a:r>
              <a:rPr lang="en-US" dirty="0" smtClean="0"/>
              <a:t>Shamir(1)</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Αν Α είναι το διάνυσμα σακιδίου, το </a:t>
            </a:r>
            <a:r>
              <a:rPr lang="en-US" dirty="0" smtClean="0"/>
              <a:t>W,M</a:t>
            </a:r>
            <a:r>
              <a:rPr lang="el-GR" dirty="0" smtClean="0"/>
              <a:t> είναι</a:t>
            </a:r>
            <a:r>
              <a:rPr lang="en-US" dirty="0" smtClean="0"/>
              <a:t> </a:t>
            </a:r>
            <a:r>
              <a:rPr lang="el-GR" dirty="0" smtClean="0"/>
              <a:t>ζευγάρι καταπακτής (</a:t>
            </a:r>
            <a:r>
              <a:rPr lang="en-US" dirty="0" smtClean="0"/>
              <a:t>trapdoor pair</a:t>
            </a:r>
            <a:r>
              <a:rPr lang="el-GR" dirty="0" smtClean="0"/>
              <a:t>), όταν η </a:t>
            </a:r>
            <a:r>
              <a:rPr lang="en-US" dirty="0" smtClean="0"/>
              <a:t>WA(mod M)</a:t>
            </a:r>
            <a:r>
              <a:rPr lang="el-GR" dirty="0" smtClean="0"/>
              <a:t> είναι υπεραυξητική ακολουθία. </a:t>
            </a:r>
          </a:p>
          <a:p>
            <a:r>
              <a:rPr lang="el-GR" dirty="0" smtClean="0"/>
              <a:t>Βρίσκουμε με τη βοήθεια του αλγορίθμου ακέραιου προγραμματισμού του </a:t>
            </a:r>
            <a:r>
              <a:rPr lang="en-US" dirty="0" err="1" smtClean="0"/>
              <a:t>Lenstra</a:t>
            </a:r>
            <a:r>
              <a:rPr lang="el-GR" dirty="0" smtClean="0"/>
              <a:t> έναν θετικό ρητό αριθμό  α,</a:t>
            </a:r>
            <a:r>
              <a:rPr lang="en-US" dirty="0" smtClean="0"/>
              <a:t> </a:t>
            </a:r>
            <a:r>
              <a:rPr lang="el-GR" dirty="0" smtClean="0"/>
              <a:t>μικρότερο της μονάδας, έτσι ώστε:</a:t>
            </a:r>
          </a:p>
          <a:p>
            <a:r>
              <a:rPr lang="el-GR" dirty="0" smtClean="0"/>
              <a:t>Μια αναγκαία συνθήκη, για να είναι το </a:t>
            </a:r>
            <a:r>
              <a:rPr lang="en-US" dirty="0" smtClean="0"/>
              <a:t>W,M </a:t>
            </a:r>
            <a:r>
              <a:rPr lang="el-GR" dirty="0" smtClean="0"/>
              <a:t>ζευγάρι καταπακτής να είναι η: </a:t>
            </a:r>
            <a:r>
              <a:rPr lang="en-US" dirty="0" smtClean="0"/>
              <a:t>W/M</a:t>
            </a:r>
            <a:r>
              <a:rPr lang="el-GR" dirty="0" smtClean="0"/>
              <a:t> ανήκει στο [α,α+ε], όπου ε μικρός θετικός.</a:t>
            </a:r>
            <a:r>
              <a:rPr lang="en-US" dirty="0" smtClean="0"/>
              <a:t> </a:t>
            </a:r>
            <a:endParaRPr lang="el-GR"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Shamir(1)</a:t>
            </a:r>
            <a:r>
              <a:rPr lang="el-GR" dirty="0" smtClean="0"/>
              <a:t/>
            </a:r>
            <a:br>
              <a:rPr lang="el-GR" dirty="0" smtClean="0"/>
            </a:br>
            <a:r>
              <a:rPr lang="el-GR" dirty="0" smtClean="0"/>
              <a:t>Πρώτο μέρος</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l-GR" dirty="0" smtClean="0"/>
              <a:t>Στο δεύτερο κομμάτι, χρησιμοποιούμε το γεγονός ότι η αναλογία </a:t>
            </a:r>
            <a:r>
              <a:rPr lang="en-US" dirty="0" smtClean="0"/>
              <a:t>W/M</a:t>
            </a:r>
            <a:r>
              <a:rPr lang="el-GR" dirty="0" smtClean="0"/>
              <a:t>  είναι προσεγγιστικά γνωστή, για να βρούμε το πολύ</a:t>
            </a:r>
            <a:r>
              <a:rPr lang="en-US" dirty="0" smtClean="0"/>
              <a:t> n^2</a:t>
            </a:r>
            <a:r>
              <a:rPr lang="el-GR" dirty="0" smtClean="0"/>
              <a:t>  υποδιαστήματα </a:t>
            </a:r>
            <a:r>
              <a:rPr lang="en-US" dirty="0" smtClean="0"/>
              <a:t>(l(</a:t>
            </a:r>
            <a:r>
              <a:rPr lang="en-US" dirty="0" err="1" smtClean="0"/>
              <a:t>i</a:t>
            </a:r>
            <a:r>
              <a:rPr lang="en-US" dirty="0" smtClean="0"/>
              <a:t>),r(</a:t>
            </a:r>
            <a:r>
              <a:rPr lang="en-US" dirty="0" err="1" smtClean="0"/>
              <a:t>i</a:t>
            </a:r>
            <a:r>
              <a:rPr lang="en-US" dirty="0" smtClean="0"/>
              <a:t>))</a:t>
            </a:r>
            <a:r>
              <a:rPr lang="el-GR" dirty="0" smtClean="0"/>
              <a:t> </a:t>
            </a:r>
            <a:r>
              <a:rPr lang="el-GR" dirty="0" smtClean="0"/>
              <a:t>του</a:t>
            </a:r>
            <a:r>
              <a:rPr lang="en-US" dirty="0" smtClean="0"/>
              <a:t> [</a:t>
            </a:r>
            <a:r>
              <a:rPr lang="el-GR" dirty="0" smtClean="0"/>
              <a:t>α,α+ε</a:t>
            </a:r>
            <a:r>
              <a:rPr lang="en-US" dirty="0" smtClean="0"/>
              <a:t>]</a:t>
            </a:r>
            <a:r>
              <a:rPr lang="el-GR" dirty="0" smtClean="0"/>
              <a:t> , τέτοια ώστε η συνθήκη: </a:t>
            </a:r>
            <a:endParaRPr lang="en-US" dirty="0" smtClean="0"/>
          </a:p>
          <a:p>
            <a:pPr algn="ctr">
              <a:buNone/>
            </a:pPr>
            <a:endParaRPr lang="en-US" dirty="0" smtClean="0"/>
          </a:p>
          <a:p>
            <a:pPr algn="ctr">
              <a:buNone/>
            </a:pPr>
            <a:r>
              <a:rPr lang="en-US" dirty="0" smtClean="0"/>
              <a:t>W/M </a:t>
            </a:r>
            <a:r>
              <a:rPr lang="el-GR" dirty="0" smtClean="0"/>
              <a:t>ανήκει σε κάποιο </a:t>
            </a:r>
            <a:r>
              <a:rPr lang="el-GR" dirty="0" smtClean="0"/>
              <a:t>υποδιάστημα</a:t>
            </a:r>
            <a:r>
              <a:rPr lang="en-US" dirty="0" smtClean="0"/>
              <a:t> (l(</a:t>
            </a:r>
            <a:r>
              <a:rPr lang="en-US" dirty="0" err="1" smtClean="0"/>
              <a:t>i</a:t>
            </a:r>
            <a:r>
              <a:rPr lang="en-US" dirty="0" smtClean="0"/>
              <a:t>),r(</a:t>
            </a:r>
            <a:r>
              <a:rPr lang="en-US" dirty="0" err="1" smtClean="0"/>
              <a:t>i</a:t>
            </a:r>
            <a:r>
              <a:rPr lang="en-US" dirty="0" smtClean="0"/>
              <a:t>))</a:t>
            </a:r>
            <a:r>
              <a:rPr lang="el-GR" dirty="0" smtClean="0"/>
              <a:t>, </a:t>
            </a:r>
            <a:endParaRPr lang="en-US" dirty="0" smtClean="0"/>
          </a:p>
          <a:p>
            <a:pPr algn="ctr">
              <a:buNone/>
            </a:pPr>
            <a:endParaRPr lang="en-US" dirty="0" smtClean="0"/>
          </a:p>
          <a:p>
            <a:pPr>
              <a:buNone/>
            </a:pPr>
            <a:r>
              <a:rPr lang="el-GR" dirty="0" smtClean="0"/>
              <a:t>να </a:t>
            </a:r>
            <a:r>
              <a:rPr lang="el-GR" dirty="0" smtClean="0"/>
              <a:t>είναι και ικανή συνθήκη για να είναι το </a:t>
            </a:r>
            <a:r>
              <a:rPr lang="en-US" dirty="0" smtClean="0"/>
              <a:t>W</a:t>
            </a:r>
            <a:r>
              <a:rPr lang="el-GR" dirty="0" smtClean="0"/>
              <a:t>  και το </a:t>
            </a:r>
            <a:r>
              <a:rPr lang="en-US" dirty="0" smtClean="0"/>
              <a:t>M</a:t>
            </a:r>
            <a:r>
              <a:rPr lang="el-GR" dirty="0" smtClean="0"/>
              <a:t> ένα </a:t>
            </a:r>
            <a:r>
              <a:rPr lang="el-GR" i="1" dirty="0" smtClean="0"/>
              <a:t>«ζευγάρι καταπακτής»</a:t>
            </a:r>
            <a:r>
              <a:rPr lang="el-GR" dirty="0" smtClean="0"/>
              <a:t> (</a:t>
            </a:r>
            <a:r>
              <a:rPr lang="en-US" dirty="0" smtClean="0"/>
              <a:t>trapdoor pair</a:t>
            </a:r>
            <a:r>
              <a:rPr lang="el-GR" dirty="0" smtClean="0"/>
              <a:t>).</a:t>
            </a:r>
            <a:endParaRPr lang="en-US" dirty="0" smtClean="0"/>
          </a:p>
          <a:p>
            <a:pPr>
              <a:buNone/>
            </a:pPr>
            <a:endParaRPr lang="en-US" dirty="0" smtClean="0"/>
          </a:p>
          <a:p>
            <a:r>
              <a:rPr lang="el-GR" dirty="0" smtClean="0"/>
              <a:t>Η ύπαρξη ενός τουλάχιστον ζευγαριού εξασφαλίζεται από την κατασκευή του κρυπτοσυστήματος. Έτσι τουλάχιστον ένα από τα παραπάνω υποδιαστήματα θα είναι μη κενό.</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2</a:t>
            </a:r>
            <a:r>
              <a:rPr lang="en-US" dirty="0" smtClean="0"/>
              <a:t>)</a:t>
            </a:r>
            <a:r>
              <a:rPr lang="el-GR" dirty="0" smtClean="0"/>
              <a:t/>
            </a:r>
            <a:br>
              <a:rPr lang="el-GR" dirty="0" smtClean="0"/>
            </a:br>
            <a:r>
              <a:rPr lang="el-GR" dirty="0" smtClean="0"/>
              <a:t>Δεύτερο μέρος</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W0,M0 </a:t>
            </a:r>
            <a:r>
              <a:rPr lang="el-GR" dirty="0" smtClean="0"/>
              <a:t>το «αυθεντικό κλειδί». </a:t>
            </a:r>
          </a:p>
          <a:p>
            <a:endParaRPr lang="el-GR" dirty="0" smtClean="0"/>
          </a:p>
          <a:p>
            <a:r>
              <a:rPr lang="el-GR" dirty="0" smtClean="0"/>
              <a:t>Πρώτο βήμα: Ορίζουμε  για τυχαίους θετικούς </a:t>
            </a:r>
            <a:r>
              <a:rPr lang="en-US" dirty="0" smtClean="0"/>
              <a:t> </a:t>
            </a:r>
            <a:r>
              <a:rPr lang="el-GR" dirty="0" smtClean="0"/>
              <a:t>πραγματικούς</a:t>
            </a:r>
            <a:r>
              <a:rPr lang="en-US" dirty="0" smtClean="0"/>
              <a:t> W,M </a:t>
            </a:r>
            <a:r>
              <a:rPr lang="el-GR" dirty="0" smtClean="0"/>
              <a:t>το </a:t>
            </a:r>
            <a:r>
              <a:rPr lang="en-US" dirty="0" smtClean="0"/>
              <a:t>trapdoor pair  </a:t>
            </a:r>
            <a:r>
              <a:rPr lang="el-GR" dirty="0" smtClean="0"/>
              <a:t>σε μια γενική βάση. </a:t>
            </a:r>
          </a:p>
          <a:p>
            <a:endParaRPr lang="el-GR" dirty="0" smtClean="0"/>
          </a:p>
          <a:p>
            <a:r>
              <a:rPr lang="el-GR" dirty="0" smtClean="0"/>
              <a:t>Για Μ=Μ0, </a:t>
            </a:r>
            <a:r>
              <a:rPr lang="en-US" dirty="0" smtClean="0"/>
              <a:t>W&lt;M0</a:t>
            </a:r>
            <a:r>
              <a:rPr lang="el-GR" dirty="0" smtClean="0"/>
              <a:t> και Α το διάνυσμα σακιδίου</a:t>
            </a:r>
            <a:r>
              <a:rPr lang="en-US" dirty="0" smtClean="0"/>
              <a:t> </a:t>
            </a:r>
            <a:r>
              <a:rPr lang="el-GR" dirty="0" smtClean="0"/>
              <a:t>η γραφική παράσταση της συνάρτησης </a:t>
            </a:r>
            <a:r>
              <a:rPr lang="en-US" dirty="0" smtClean="0"/>
              <a:t>WA(</a:t>
            </a:r>
            <a:r>
              <a:rPr lang="en-US" dirty="0" err="1" smtClean="0"/>
              <a:t>i</a:t>
            </a:r>
            <a:r>
              <a:rPr lang="en-US" dirty="0" smtClean="0"/>
              <a:t>) (mod M0), </a:t>
            </a:r>
            <a:r>
              <a:rPr lang="el-GR" dirty="0" smtClean="0"/>
              <a:t>έχει «πριονωτή» μορφή:</a:t>
            </a:r>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2</a:t>
            </a:r>
            <a:r>
              <a:rPr lang="en-US" dirty="0" smtClean="0"/>
              <a:t>)</a:t>
            </a:r>
            <a:r>
              <a:rPr lang="el-GR" dirty="0" smtClean="0"/>
              <a:t/>
            </a:r>
            <a:br>
              <a:rPr lang="el-GR" dirty="0" smtClean="0"/>
            </a:br>
            <a:r>
              <a:rPr lang="el-GR" dirty="0" smtClean="0"/>
              <a:t>Ο αλγόριθμος αναλυτικά</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Shamir(3)</a:t>
            </a:r>
            <a:r>
              <a:rPr lang="el-GR" dirty="0" smtClean="0"/>
              <a:t/>
            </a:r>
            <a:br>
              <a:rPr lang="el-GR" dirty="0" smtClean="0"/>
            </a:br>
            <a:r>
              <a:rPr lang="en-US" dirty="0" smtClean="0"/>
              <a:t>WA(</a:t>
            </a:r>
            <a:r>
              <a:rPr lang="en-US" dirty="0" err="1" smtClean="0"/>
              <a:t>i</a:t>
            </a:r>
            <a:r>
              <a:rPr lang="en-US" dirty="0" smtClean="0"/>
              <a:t>) (mod M0)</a:t>
            </a:r>
            <a:endParaRPr lang="en-US" dirty="0"/>
          </a:p>
        </p:txBody>
      </p:sp>
      <p:pic>
        <p:nvPicPr>
          <p:cNvPr id="4" name="Content Placeholder 3"/>
          <p:cNvPicPr>
            <a:picLocks noGrp="1"/>
          </p:cNvPicPr>
          <p:nvPr>
            <p:ph idx="1"/>
          </p:nvPr>
        </p:nvPicPr>
        <p:blipFill>
          <a:blip r:embed="rId2" cstate="print"/>
          <a:srcRect/>
          <a:stretch>
            <a:fillRect/>
          </a:stretch>
        </p:blipFill>
        <p:spPr bwMode="auto">
          <a:xfrm>
            <a:off x="1028933" y="1524000"/>
            <a:ext cx="7086134" cy="4572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Η παράγωγος της συνάρτησης </a:t>
            </a:r>
            <a:r>
              <a:rPr lang="el-GR" dirty="0" smtClean="0"/>
              <a:t>είναι</a:t>
            </a:r>
            <a:r>
              <a:rPr lang="en-US" dirty="0" smtClean="0"/>
              <a:t> A(</a:t>
            </a:r>
            <a:r>
              <a:rPr lang="en-US" dirty="0" err="1" smtClean="0"/>
              <a:t>i</a:t>
            </a:r>
            <a:r>
              <a:rPr lang="en-US" dirty="0" smtClean="0"/>
              <a:t>)</a:t>
            </a:r>
            <a:r>
              <a:rPr lang="el-GR" dirty="0" smtClean="0"/>
              <a:t> </a:t>
            </a:r>
            <a:r>
              <a:rPr lang="el-GR" dirty="0" smtClean="0"/>
              <a:t>, ο αριθμός των ελαχίστων είναι </a:t>
            </a:r>
            <a:r>
              <a:rPr lang="en-US" dirty="0" smtClean="0"/>
              <a:t>A(</a:t>
            </a:r>
            <a:r>
              <a:rPr lang="en-US" dirty="0" err="1" smtClean="0"/>
              <a:t>i</a:t>
            </a:r>
            <a:r>
              <a:rPr lang="en-US" dirty="0" smtClean="0"/>
              <a:t>)</a:t>
            </a:r>
            <a:r>
              <a:rPr lang="el-GR" dirty="0" smtClean="0"/>
              <a:t> </a:t>
            </a:r>
            <a:r>
              <a:rPr lang="el-GR" dirty="0" smtClean="0"/>
              <a:t>και η απόσταση μεταξύ δύο διαδοχικών ελαχίστων είναι  </a:t>
            </a:r>
            <a:r>
              <a:rPr lang="en-US" dirty="0" smtClean="0"/>
              <a:t>M0/</a:t>
            </a:r>
            <a:r>
              <a:rPr lang="en-US" dirty="0" smtClean="0"/>
              <a:t> A(</a:t>
            </a:r>
            <a:r>
              <a:rPr lang="en-US" dirty="0" err="1" smtClean="0"/>
              <a:t>i</a:t>
            </a:r>
            <a:r>
              <a:rPr lang="en-US" dirty="0" smtClean="0"/>
              <a:t>)</a:t>
            </a:r>
            <a:r>
              <a:rPr lang="el-GR" dirty="0" smtClean="0"/>
              <a:t> </a:t>
            </a:r>
            <a:r>
              <a:rPr lang="el-GR" dirty="0" smtClean="0"/>
              <a:t>(ελάχιστα </a:t>
            </a:r>
            <a:r>
              <a:rPr lang="el-GR" dirty="0" smtClean="0"/>
              <a:t>μεγαλύτερο της μονάδας</a:t>
            </a:r>
            <a:r>
              <a:rPr lang="el-GR" dirty="0" smtClean="0"/>
              <a:t>).</a:t>
            </a:r>
          </a:p>
          <a:p>
            <a:r>
              <a:rPr lang="el-GR" dirty="0" smtClean="0"/>
              <a:t>Έστω Α(</a:t>
            </a:r>
            <a:r>
              <a:rPr lang="en-US" dirty="0" err="1" smtClean="0"/>
              <a:t>i</a:t>
            </a:r>
            <a:r>
              <a:rPr lang="el-GR" dirty="0" smtClean="0"/>
              <a:t>) αντιστοιχεί στο ελάχιστο στοιχείο του Α.</a:t>
            </a:r>
            <a:endParaRPr lang="en-US" dirty="0" smtClean="0"/>
          </a:p>
          <a:p>
            <a:r>
              <a:rPr lang="en-US" dirty="0" smtClean="0"/>
              <a:t>H</a:t>
            </a:r>
            <a:r>
              <a:rPr lang="el-GR" dirty="0" smtClean="0"/>
              <a:t> </a:t>
            </a:r>
            <a:r>
              <a:rPr lang="el-GR" dirty="0" smtClean="0"/>
              <a:t>απόσταση μεταξύ του </a:t>
            </a:r>
            <a:r>
              <a:rPr lang="en-US" dirty="0" smtClean="0"/>
              <a:t>W</a:t>
            </a:r>
            <a:r>
              <a:rPr lang="el-GR" dirty="0" smtClean="0"/>
              <a:t> </a:t>
            </a:r>
            <a:r>
              <a:rPr lang="el-GR" dirty="0" smtClean="0"/>
              <a:t>και του «πλησιέστερου» ελαχίστου από τα αριστερά του δεν μπορεί </a:t>
            </a:r>
            <a:r>
              <a:rPr lang="en-US" dirty="0" smtClean="0"/>
              <a:t> </a:t>
            </a:r>
            <a:r>
              <a:rPr lang="el-GR" dirty="0" smtClean="0"/>
              <a:t>να </a:t>
            </a:r>
            <a:r>
              <a:rPr lang="el-GR" dirty="0" smtClean="0"/>
              <a:t>υπερβαίνει το μέγεθος </a:t>
            </a:r>
            <a:r>
              <a:rPr lang="en-US" dirty="0" smtClean="0"/>
              <a:t>2^n</a:t>
            </a:r>
            <a:r>
              <a:rPr lang="el-GR" dirty="0" smtClean="0"/>
              <a:t>/Α(</a:t>
            </a:r>
            <a:r>
              <a:rPr lang="en-US" dirty="0" err="1" smtClean="0"/>
              <a:t>i</a:t>
            </a:r>
            <a:r>
              <a:rPr lang="el-GR" dirty="0" smtClean="0"/>
              <a:t>)</a:t>
            </a:r>
            <a:r>
              <a:rPr lang="en-US" dirty="0" smtClean="0"/>
              <a:t>~2^(-n)</a:t>
            </a:r>
            <a:r>
              <a:rPr lang="el-GR" dirty="0" smtClean="0"/>
              <a:t>. Παρ</a:t>
            </a:r>
            <a:r>
              <a:rPr lang="el-GR" dirty="0" smtClean="0"/>
              <a:t>’ όλα αυτά, ακόμα και να υποθέσουμε ότι ο  είναι ακέραιος (το οποίο δεν μπορούμε να το κάνουμε), είναι τόσες πολλές οι τιμές που μπορεί να πάρει που είναι αδύνατο να ψάξουμε εξαντλητικά.</a:t>
            </a: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Shamir(4)</a:t>
            </a:r>
            <a:r>
              <a:rPr lang="el-GR" dirty="0" smtClean="0"/>
              <a:t/>
            </a:r>
            <a:br>
              <a:rPr lang="el-GR" dirty="0" smtClean="0"/>
            </a:br>
            <a:r>
              <a:rPr lang="en-US" dirty="0" smtClean="0"/>
              <a:t>WA(</a:t>
            </a:r>
            <a:r>
              <a:rPr lang="en-US" dirty="0" err="1" smtClean="0"/>
              <a:t>i</a:t>
            </a:r>
            <a:r>
              <a:rPr lang="en-US" dirty="0" smtClean="0"/>
              <a:t>) </a:t>
            </a:r>
            <a:r>
              <a:rPr lang="en-US" dirty="0" smtClean="0"/>
              <a:t>(mod M0)</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l-GR" dirty="0" smtClean="0"/>
              <a:t>Έστω Α(</a:t>
            </a:r>
            <a:r>
              <a:rPr lang="en-US" dirty="0" smtClean="0"/>
              <a:t>j</a:t>
            </a:r>
            <a:r>
              <a:rPr lang="el-GR" dirty="0" smtClean="0"/>
              <a:t>) αντιστοιχεί στο δεύτερο μικρότερο στοιχείο του Α.</a:t>
            </a:r>
          </a:p>
          <a:p>
            <a:r>
              <a:rPr lang="el-GR" dirty="0" smtClean="0"/>
              <a:t>Με παρόμοια ανάλυση: </a:t>
            </a:r>
            <a:r>
              <a:rPr lang="en-US" dirty="0" smtClean="0"/>
              <a:t>o W </a:t>
            </a:r>
            <a:r>
              <a:rPr lang="el-GR" dirty="0" smtClean="0"/>
              <a:t>θα έχει απόσταση από το Α(</a:t>
            </a:r>
            <a:r>
              <a:rPr lang="en-US" dirty="0" smtClean="0"/>
              <a:t>j</a:t>
            </a:r>
            <a:r>
              <a:rPr lang="el-GR" dirty="0" smtClean="0"/>
              <a:t>)-«δόντι» του διαγράμματος μικρότερη του 2^(</a:t>
            </a:r>
            <a:r>
              <a:rPr lang="en-US" dirty="0" smtClean="0"/>
              <a:t>n+1</a:t>
            </a:r>
            <a:r>
              <a:rPr lang="el-GR" dirty="0" smtClean="0"/>
              <a:t>)</a:t>
            </a:r>
            <a:r>
              <a:rPr lang="en-US" dirty="0" smtClean="0"/>
              <a:t>/A(</a:t>
            </a:r>
            <a:r>
              <a:rPr lang="en-US" dirty="0" smtClean="0"/>
              <a:t>j</a:t>
            </a:r>
            <a:r>
              <a:rPr lang="en-US" dirty="0" smtClean="0"/>
              <a:t>)</a:t>
            </a:r>
            <a:endParaRPr lang="el-GR" dirty="0" smtClean="0"/>
          </a:p>
          <a:p>
            <a:r>
              <a:rPr lang="el-GR" dirty="0" smtClean="0"/>
              <a:t>Άρα Α(</a:t>
            </a:r>
            <a:r>
              <a:rPr lang="en-US" dirty="0" err="1" smtClean="0"/>
              <a:t>i</a:t>
            </a:r>
            <a:r>
              <a:rPr lang="el-GR" dirty="0" smtClean="0"/>
              <a:t>) και Α(</a:t>
            </a:r>
            <a:r>
              <a:rPr lang="en-US" dirty="0" smtClean="0"/>
              <a:t>j</a:t>
            </a:r>
            <a:r>
              <a:rPr lang="el-GR" dirty="0" smtClean="0"/>
              <a:t>)</a:t>
            </a:r>
            <a:r>
              <a:rPr lang="en-US" dirty="0" smtClean="0"/>
              <a:t> </a:t>
            </a:r>
            <a:r>
              <a:rPr lang="el-GR" dirty="0" smtClean="0"/>
              <a:t>θα είναι «πολύ κοντά».</a:t>
            </a:r>
          </a:p>
          <a:p>
            <a:r>
              <a:rPr lang="el-GR" dirty="0" smtClean="0"/>
              <a:t> Αυτή η διαπίστωση μειώνει εξαιρετικά το εύρος των πιθανών τιμών του </a:t>
            </a:r>
            <a:r>
              <a:rPr lang="en-US" dirty="0" smtClean="0"/>
              <a:t>W</a:t>
            </a:r>
            <a:r>
              <a:rPr lang="el-GR" dirty="0" smtClean="0"/>
              <a:t> </a:t>
            </a:r>
            <a:r>
              <a:rPr lang="el-GR" dirty="0" smtClean="0"/>
              <a:t>αλλά δεν μπορεί να το χαρακτηρίσει μοναδικά</a:t>
            </a:r>
            <a:r>
              <a:rPr lang="el-GR" dirty="0" smtClean="0"/>
              <a:t>.</a:t>
            </a:r>
            <a:endParaRPr lang="en-US" dirty="0" smtClean="0"/>
          </a:p>
          <a:p>
            <a:r>
              <a:rPr lang="el-GR" dirty="0" smtClean="0"/>
              <a:t>Συνεχίζοντας με τον ίδιο τρόπο καταλήγουμε στο ότι όλα τα ελάχιστα θα είναι «κοντά».</a:t>
            </a:r>
          </a:p>
          <a:p>
            <a:r>
              <a:rPr lang="el-GR" dirty="0" smtClean="0"/>
              <a:t>Πρόβλημα εύρεσης του </a:t>
            </a:r>
            <a:r>
              <a:rPr lang="en-US" dirty="0" smtClean="0"/>
              <a:t>W</a:t>
            </a:r>
            <a:r>
              <a:rPr lang="el-GR" dirty="0" smtClean="0"/>
              <a:t>&lt;</a:t>
            </a:r>
            <a:r>
              <a:rPr lang="en-US" dirty="0" smtClean="0"/>
              <a:t>=</a:t>
            </a:r>
            <a:r>
              <a:rPr lang="el-GR" dirty="0" smtClean="0"/>
              <a:t>&gt;Πρόβλημα εύρεσης σημείου συσσώρευσης των ελαχίστων.</a:t>
            </a:r>
            <a:endParaRPr lang="el-GR" dirty="0" smtClean="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Shamir(5)</a:t>
            </a:r>
            <a:r>
              <a:rPr lang="el-GR" dirty="0" smtClean="0"/>
              <a:t/>
            </a:r>
            <a:br>
              <a:rPr lang="el-GR" dirty="0" smtClean="0"/>
            </a:br>
            <a:r>
              <a:rPr lang="en-US" dirty="0" smtClean="0"/>
              <a:t>WA(</a:t>
            </a:r>
            <a:r>
              <a:rPr lang="en-US" dirty="0" err="1" smtClean="0"/>
              <a:t>i</a:t>
            </a:r>
            <a:r>
              <a:rPr lang="en-US" dirty="0" smtClean="0"/>
              <a:t>) (mod M0)</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Όταν υπερτίθενται τέσσερις καμπύλες η πιθανότητα να βρεθούν τέσσερα ελάχιστα «κοντά» είναι τόσο μικρή, ώστε είναι εξαιρετικά απίθανο να συμβεί σε πολλές θέσεις στην περιοχή </a:t>
            </a:r>
            <a:r>
              <a:rPr lang="en-US" dirty="0" smtClean="0"/>
              <a:t>W&lt;M0.</a:t>
            </a:r>
            <a:endParaRPr lang="el-GR" dirty="0" smtClean="0"/>
          </a:p>
          <a:p>
            <a:endParaRPr lang="en-US" dirty="0" smtClean="0"/>
          </a:p>
          <a:p>
            <a:r>
              <a:rPr lang="el-GR" dirty="0" smtClean="0"/>
              <a:t>Ο αριθμός τέσσερα είναι ανεξάρτητος του </a:t>
            </a:r>
            <a:r>
              <a:rPr lang="en-US" dirty="0" smtClean="0"/>
              <a:t>n</a:t>
            </a:r>
            <a:r>
              <a:rPr lang="el-GR" dirty="0" smtClean="0"/>
              <a:t> και εξαρτάται μόνο από την αναλογία του Μ0 με το μικρότερο στοιχείο του Α(το υποθέσαμε 2).</a:t>
            </a:r>
          </a:p>
          <a:p>
            <a:pPr>
              <a:buNone/>
            </a:pPr>
            <a:r>
              <a:rPr lang="el-GR" dirty="0" smtClean="0"/>
              <a:t> </a:t>
            </a:r>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6</a:t>
            </a:r>
            <a:r>
              <a:rPr lang="en-US" dirty="0" smtClean="0"/>
              <a:t>)</a:t>
            </a:r>
            <a:r>
              <a:rPr lang="el-GR" dirty="0" smtClean="0"/>
              <a:t/>
            </a:r>
            <a:br>
              <a:rPr lang="el-GR" dirty="0" smtClean="0"/>
            </a:br>
            <a:r>
              <a:rPr lang="en-US" dirty="0" smtClean="0"/>
              <a:t>WA(</a:t>
            </a:r>
            <a:r>
              <a:rPr lang="en-US" dirty="0" err="1" smtClean="0"/>
              <a:t>i</a:t>
            </a:r>
            <a:r>
              <a:rPr lang="en-US" dirty="0" smtClean="0"/>
              <a:t>) (mod M0)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219200"/>
          </a:xfrm>
        </p:spPr>
        <p:txBody>
          <a:bodyPr/>
          <a:lstStyle/>
          <a:p>
            <a:pPr algn="ctr"/>
            <a:r>
              <a:rPr lang="el-GR" dirty="0" smtClean="0"/>
              <a:t>Το Κρυπτοσύστημα Σακιδίου</a:t>
            </a:r>
            <a:endParaRPr lang="en-US" dirty="0"/>
          </a:p>
        </p:txBody>
      </p:sp>
      <p:sp>
        <p:nvSpPr>
          <p:cNvPr id="25602" name="Rectangle 2"/>
          <p:cNvSpPr>
            <a:spLocks noChangeArrowheads="1"/>
          </p:cNvSpPr>
          <p:nvPr/>
        </p:nvSpPr>
        <p:spPr bwMode="auto">
          <a:xfrm>
            <a:off x="395536" y="1412776"/>
            <a:ext cx="8424936"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Το κρυπτοσύστημα </a:t>
            </a:r>
            <a:r>
              <a:rPr kumimoji="0" lang="en-US" sz="2400" b="0" i="0" u="none" strike="noStrike" cap="none" normalizeH="0" baseline="0" dirty="0" err="1" smtClean="0">
                <a:ln>
                  <a:noFill/>
                </a:ln>
                <a:solidFill>
                  <a:schemeClr val="tx1"/>
                </a:solidFill>
                <a:effectLst/>
                <a:ea typeface="Calibri" pitchFamily="34" charset="0"/>
                <a:cs typeface="Arial" pitchFamily="34" charset="0"/>
              </a:rPr>
              <a:t>Merkle</a:t>
            </a:r>
            <a:r>
              <a:rPr kumimoji="0" lang="el-GR" sz="2400" b="0" i="0" u="none" strike="noStrike" cap="none" normalizeH="0" baseline="0" dirty="0" smtClean="0">
                <a:ln>
                  <a:noFill/>
                </a:ln>
                <a:solidFill>
                  <a:schemeClr val="tx1"/>
                </a:solidFill>
                <a:effectLst/>
                <a:ea typeface="Calibri" pitchFamily="34" charset="0"/>
                <a:cs typeface="Arial" pitchFamily="34" charset="0"/>
              </a:rPr>
              <a:t>-</a:t>
            </a:r>
            <a:r>
              <a:rPr kumimoji="0" lang="en-US" sz="2400" b="0" i="0" u="none" strike="noStrike" cap="none" normalizeH="0" baseline="0" dirty="0" smtClean="0">
                <a:ln>
                  <a:noFill/>
                </a:ln>
                <a:solidFill>
                  <a:schemeClr val="tx1"/>
                </a:solidFill>
                <a:effectLst/>
                <a:ea typeface="Calibri" pitchFamily="34" charset="0"/>
                <a:cs typeface="Arial" pitchFamily="34" charset="0"/>
              </a:rPr>
              <a:t>Hellman</a:t>
            </a:r>
            <a:r>
              <a:rPr kumimoji="0" lang="el-GR" sz="2400" b="0" i="0" u="none" strike="noStrike" cap="none" normalizeH="0" baseline="0" dirty="0" smtClean="0">
                <a:ln>
                  <a:noFill/>
                </a:ln>
                <a:solidFill>
                  <a:schemeClr val="tx1"/>
                </a:solidFill>
                <a:effectLst/>
                <a:ea typeface="Calibri" pitchFamily="34" charset="0"/>
                <a:cs typeface="Arial" pitchFamily="34" charset="0"/>
              </a:rPr>
              <a:t> είναι ένα κρυπτοσύστημα δημόσιου κλειδιού βασισμένο στο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πρόβλημα </a:t>
            </a:r>
            <a:r>
              <a:rPr kumimoji="0" lang="el-GR" sz="2400" b="0" i="1" u="none" strike="noStrike" cap="none" normalizeH="0" baseline="0" dirty="0" smtClean="0">
                <a:ln>
                  <a:noFill/>
                </a:ln>
                <a:solidFill>
                  <a:schemeClr val="tx1"/>
                </a:solidFill>
                <a:effectLst/>
                <a:ea typeface="Calibri" pitchFamily="34" charset="0"/>
                <a:cs typeface="Arial" pitchFamily="34" charset="0"/>
              </a:rPr>
              <a:t>Σακιδίου</a:t>
            </a:r>
            <a:r>
              <a:rPr kumimoji="0" lang="el-GR" sz="2400" b="0" i="0" u="none" strike="noStrike" cap="none" normalizeH="0" baseline="0" dirty="0" smtClean="0">
                <a:ln>
                  <a:noFill/>
                </a:ln>
                <a:solidFill>
                  <a:schemeClr val="tx1"/>
                </a:solidFill>
                <a:effectLst/>
                <a:ea typeface="Calibri" pitchFamily="34" charset="0"/>
                <a:cs typeface="Arial" pitchFamily="34" charset="0"/>
              </a:rPr>
              <a:t> </a:t>
            </a:r>
            <a:r>
              <a:rPr kumimoji="0" lang="el-GR" sz="2400" b="0" i="1" u="none" strike="noStrike" cap="none" normalizeH="0" baseline="0" dirty="0" smtClean="0">
                <a:ln>
                  <a:noFill/>
                </a:ln>
                <a:solidFill>
                  <a:schemeClr val="tx1"/>
                </a:solidFill>
                <a:effectLst/>
                <a:ea typeface="Calibri" pitchFamily="34" charset="0"/>
                <a:cs typeface="Arial" pitchFamily="34" charset="0"/>
              </a:rPr>
              <a:t>(</a:t>
            </a:r>
            <a:r>
              <a:rPr kumimoji="0" lang="en-US" sz="2400" b="0" i="1" u="none" strike="noStrike" cap="none" normalizeH="0" baseline="0" dirty="0" smtClean="0">
                <a:ln>
                  <a:noFill/>
                </a:ln>
                <a:solidFill>
                  <a:schemeClr val="tx1"/>
                </a:solidFill>
                <a:effectLst/>
                <a:ea typeface="Calibri" pitchFamily="34" charset="0"/>
                <a:cs typeface="Arial" pitchFamily="34" charset="0"/>
              </a:rPr>
              <a:t>Knapsack</a:t>
            </a:r>
            <a:r>
              <a:rPr kumimoji="0" lang="el-GR" sz="2400" b="0" i="1" u="none" strike="noStrike" cap="none" normalizeH="0" baseline="0" dirty="0" smtClean="0">
                <a:ln>
                  <a:noFill/>
                </a:ln>
                <a:solidFill>
                  <a:schemeClr val="tx1"/>
                </a:solidFill>
                <a:effectLst/>
                <a:ea typeface="Calibri" pitchFamily="34" charset="0"/>
                <a:cs typeface="Arial" pitchFamily="34" charset="0"/>
              </a:rPr>
              <a:t> </a:t>
            </a:r>
            <a:r>
              <a:rPr kumimoji="0" lang="en-US" sz="2400" b="0" i="1" u="none" strike="noStrike" cap="none" normalizeH="0" baseline="0" dirty="0" smtClean="0">
                <a:ln>
                  <a:noFill/>
                </a:ln>
                <a:solidFill>
                  <a:schemeClr val="tx1"/>
                </a:solidFill>
                <a:effectLst/>
                <a:ea typeface="Calibri" pitchFamily="34" charset="0"/>
                <a:cs typeface="Arial" pitchFamily="34" charset="0"/>
              </a:rPr>
              <a:t>problem</a:t>
            </a:r>
            <a:r>
              <a:rPr kumimoji="0" lang="el-GR" sz="2400" b="0" i="1" u="none" strike="noStrike" cap="none" normalizeH="0" baseline="0" dirty="0" smtClean="0">
                <a:ln>
                  <a:noFill/>
                </a:ln>
                <a:solidFill>
                  <a:schemeClr val="tx1"/>
                </a:solidFill>
                <a:effectLst/>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1"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Το πρόβλημα σακιδίου είναι </a:t>
            </a:r>
            <a:r>
              <a:rPr kumimoji="0" lang="en-US" sz="2400" b="0" i="0" u="none" strike="noStrike" cap="none" normalizeH="0" baseline="0" dirty="0" smtClean="0">
                <a:ln>
                  <a:noFill/>
                </a:ln>
                <a:solidFill>
                  <a:schemeClr val="tx1"/>
                </a:solidFill>
                <a:effectLst/>
                <a:ea typeface="Calibri" pitchFamily="34" charset="0"/>
                <a:cs typeface="Arial" pitchFamily="34" charset="0"/>
              </a:rPr>
              <a:t>NP</a:t>
            </a:r>
            <a:r>
              <a:rPr kumimoji="0" lang="el-GR" sz="2400" b="0" i="0" u="none" strike="noStrike" cap="none" normalizeH="0" baseline="0" dirty="0" smtClean="0">
                <a:ln>
                  <a:noFill/>
                </a:ln>
                <a:solidFill>
                  <a:schemeClr val="tx1"/>
                </a:solidFill>
                <a:effectLst/>
                <a:ea typeface="Calibri" pitchFamily="34" charset="0"/>
                <a:cs typeface="Arial" pitchFamily="34" charset="0"/>
              </a:rPr>
              <a:t>-πλήρες, οπότε θεωρείται </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αρκετά απρόσιτο υπολογιστικά.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Στην πραγματικότητα, γι’ αυτό το κρυπτοσύστημα δεν χρησιμοποιούμε</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ea typeface="Calibri" pitchFamily="34" charset="0"/>
                <a:cs typeface="Arial" pitchFamily="34" charset="0"/>
              </a:rPr>
              <a:t> το πρόβλημα του σακιδίου, αλλά το πρόβλημα του </a:t>
            </a:r>
            <a:r>
              <a:rPr kumimoji="0" lang="el-GR" sz="2400" b="0" i="1" u="none" strike="noStrike" cap="none" normalizeH="0" baseline="0" dirty="0" smtClean="0">
                <a:ln>
                  <a:noFill/>
                </a:ln>
                <a:solidFill>
                  <a:schemeClr val="tx1"/>
                </a:solidFill>
                <a:effectLst/>
                <a:ea typeface="Calibri" pitchFamily="34" charset="0"/>
                <a:cs typeface="Arial" pitchFamily="34" charset="0"/>
              </a:rPr>
              <a:t>Αθροίσματος Υποσυνόλων (</a:t>
            </a:r>
            <a:r>
              <a:rPr kumimoji="0" lang="en-US" sz="2400" b="0" i="1" u="none" strike="noStrike" cap="none" normalizeH="0" baseline="0" dirty="0" smtClean="0">
                <a:ln>
                  <a:noFill/>
                </a:ln>
                <a:solidFill>
                  <a:schemeClr val="tx1"/>
                </a:solidFill>
                <a:effectLst/>
                <a:ea typeface="Calibri" pitchFamily="34" charset="0"/>
                <a:cs typeface="Arial" pitchFamily="34" charset="0"/>
              </a:rPr>
              <a:t>Subset</a:t>
            </a:r>
            <a:r>
              <a:rPr kumimoji="0" lang="el-GR" sz="2400" b="0" i="1" u="none" strike="noStrike" cap="none" normalizeH="0" baseline="0" dirty="0" smtClean="0">
                <a:ln>
                  <a:noFill/>
                </a:ln>
                <a:solidFill>
                  <a:schemeClr val="tx1"/>
                </a:solidFill>
                <a:effectLst/>
                <a:ea typeface="Calibri" pitchFamily="34" charset="0"/>
                <a:cs typeface="Arial" pitchFamily="34" charset="0"/>
              </a:rPr>
              <a:t> </a:t>
            </a:r>
            <a:r>
              <a:rPr kumimoji="0" lang="en-US" sz="2400" b="0" i="1" u="none" strike="noStrike" cap="none" normalizeH="0" baseline="0" dirty="0" smtClean="0">
                <a:ln>
                  <a:noFill/>
                </a:ln>
                <a:solidFill>
                  <a:schemeClr val="tx1"/>
                </a:solidFill>
                <a:effectLst/>
                <a:ea typeface="Calibri" pitchFamily="34" charset="0"/>
                <a:cs typeface="Arial" pitchFamily="34" charset="0"/>
              </a:rPr>
              <a:t>Sum</a:t>
            </a:r>
            <a:r>
              <a:rPr kumimoji="0" lang="el-GR" sz="2400" b="0" i="1" u="none" strike="noStrike" cap="none" normalizeH="0" baseline="0" dirty="0" smtClean="0">
                <a:ln>
                  <a:noFill/>
                </a:ln>
                <a:solidFill>
                  <a:schemeClr val="tx1"/>
                </a:solidFill>
                <a:effectLst/>
                <a:ea typeface="Calibri" pitchFamily="34" charset="0"/>
                <a:cs typeface="Arial" pitchFamily="34" charset="0"/>
              </a:rPr>
              <a:t>)</a:t>
            </a:r>
            <a:r>
              <a:rPr kumimoji="0" lang="el-GR" sz="2400" b="0" i="0" u="none" strike="noStrike" cap="none" normalizeH="0" baseline="0" dirty="0" smtClean="0">
                <a:ln>
                  <a:noFill/>
                </a:ln>
                <a:solidFill>
                  <a:schemeClr val="tx1"/>
                </a:solidFill>
                <a:effectLst/>
                <a:ea typeface="Calibri" pitchFamily="34" charset="0"/>
                <a:cs typeface="Arial" pitchFamily="34" charset="0"/>
              </a:rPr>
              <a:t> .</a:t>
            </a:r>
          </a:p>
          <a:p>
            <a:endParaRPr lang="el-GR" sz="2400" dirty="0" smtClean="0"/>
          </a:p>
          <a:p>
            <a:pPr algn="ctr"/>
            <a:r>
              <a:rPr lang="el-GR" sz="2400" dirty="0" smtClean="0">
                <a:cs typeface="Arial" pitchFamily="34" charset="0"/>
              </a:rPr>
              <a:t>Για </a:t>
            </a:r>
            <a:r>
              <a:rPr lang="el-GR" sz="2400" dirty="0">
                <a:cs typeface="Arial" pitchFamily="34" charset="0"/>
              </a:rPr>
              <a:t>καλύτερη κατανόηση θα περιγράψουμε και τα δυο παραπάνω προβλήματα.</a:t>
            </a:r>
            <a:endParaRPr lang="en-US" sz="2400" dirty="0">
              <a:cs typeface="Arial" pitchFamily="34" charset="0"/>
            </a:endParaRPr>
          </a:p>
          <a:p>
            <a:r>
              <a:rPr lang="el-GR" sz="2400" dirty="0">
                <a:cs typeface="Arial" pitchFamily="34" charset="0"/>
              </a:rPr>
              <a:t> </a:t>
            </a:r>
            <a:endParaRPr lang="en-US" sz="2400" dirty="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l-GR" dirty="0" smtClean="0"/>
              <a:t>1) Θεωρήσαμε γνωστό το Μ0.</a:t>
            </a:r>
          </a:p>
          <a:p>
            <a:r>
              <a:rPr lang="el-GR" dirty="0" smtClean="0"/>
              <a:t>Αυτό το πρόβλημα  το λύνουμε διαιρώντας τετμημένη και τεταγμένη με το Μ0.</a:t>
            </a:r>
          </a:p>
          <a:p>
            <a:pPr>
              <a:buNone/>
            </a:pPr>
            <a:r>
              <a:rPr lang="el-GR" dirty="0" smtClean="0"/>
              <a:t>	</a:t>
            </a:r>
            <a:r>
              <a:rPr lang="el-GR" dirty="0" smtClean="0"/>
              <a:t>	Στο νέο σύστημα συντεταγμένων το μόνο που 	αλλάζει στα μεγέθη είναι οι αποστάσεις ανάμεσα 	στα διαδοχικά ελάχιστα (1/Α(</a:t>
            </a:r>
            <a:r>
              <a:rPr lang="en-US" dirty="0" err="1" smtClean="0"/>
              <a:t>i</a:t>
            </a:r>
            <a:r>
              <a:rPr lang="el-GR" dirty="0" smtClean="0"/>
              <a:t>)) και η απόσταση 	της νέας παραμέτρου με το «πλησιέστερο» 	ελάχιστο(από ~2^</a:t>
            </a:r>
            <a:r>
              <a:rPr lang="en-US" dirty="0" smtClean="0"/>
              <a:t>n </a:t>
            </a:r>
            <a:r>
              <a:rPr lang="el-GR" dirty="0" smtClean="0"/>
              <a:t>σε ~2^(-3</a:t>
            </a:r>
            <a:r>
              <a:rPr lang="en-US" dirty="0" smtClean="0"/>
              <a:t>n</a:t>
            </a:r>
            <a:r>
              <a:rPr lang="el-GR" dirty="0" smtClean="0"/>
              <a:t>)).</a:t>
            </a:r>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7</a:t>
            </a:r>
            <a:r>
              <a:rPr lang="en-US" dirty="0" smtClean="0"/>
              <a:t>)</a:t>
            </a:r>
            <a:r>
              <a:rPr lang="el-GR" dirty="0" smtClean="0"/>
              <a:t/>
            </a:r>
            <a:br>
              <a:rPr lang="el-GR" dirty="0" smtClean="0"/>
            </a:br>
            <a:r>
              <a:rPr lang="el-GR" dirty="0" smtClean="0"/>
              <a:t>Δύο προβλήματα</a:t>
            </a:r>
            <a:r>
              <a:rPr lang="en-US" dirty="0" smtClean="0"/>
              <a:t> (1)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l-GR" dirty="0" smtClean="0"/>
              <a:t>2)Πως θα βρούμε το σημείο συσσώρευσης των ελαχίστων</a:t>
            </a:r>
            <a:r>
              <a:rPr lang="el-GR" dirty="0" smtClean="0"/>
              <a:t>?</a:t>
            </a:r>
          </a:p>
          <a:p>
            <a:r>
              <a:rPr lang="el-GR" dirty="0" smtClean="0"/>
              <a:t>Αυτό το πρόβλημα περιγράφεται από ένα σύστημα γραμμικών ανισοτήτων με τέσσερις ακέραιους αγνώστους. </a:t>
            </a:r>
            <a:endParaRPr lang="el-GR" dirty="0" smtClean="0"/>
          </a:p>
          <a:p>
            <a:r>
              <a:rPr lang="el-GR" dirty="0" smtClean="0"/>
              <a:t>Οι συντελεστές του συστήματος ανάγονται σε ακεραίους με μέγεθος μικρότερο των 5</a:t>
            </a:r>
            <a:r>
              <a:rPr lang="en-US" dirty="0" smtClean="0"/>
              <a:t>n</a:t>
            </a:r>
            <a:r>
              <a:rPr lang="el-GR" dirty="0" smtClean="0"/>
              <a:t> </a:t>
            </a:r>
            <a:r>
              <a:rPr lang="en-US" dirty="0" smtClean="0"/>
              <a:t>bits.</a:t>
            </a:r>
          </a:p>
          <a:p>
            <a:r>
              <a:rPr lang="el-GR" dirty="0" smtClean="0"/>
              <a:t>Τέλος, με την βοήθεια του αλγορίθμου του </a:t>
            </a:r>
            <a:r>
              <a:rPr lang="en-US" dirty="0" err="1" smtClean="0"/>
              <a:t>Lenstra</a:t>
            </a:r>
            <a:r>
              <a:rPr lang="en-US" dirty="0" smtClean="0"/>
              <a:t> </a:t>
            </a:r>
            <a:r>
              <a:rPr lang="el-GR" dirty="0" smtClean="0"/>
              <a:t>μπορεί να βρεθεί το (σχεδόν πάντα μοναδικό) σημείο συσσώρρευσης των τεσσάρων ελαχίστων σε πολυωνυμικό χρόνο. </a:t>
            </a:r>
            <a:endParaRPr lang="el-GR"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8</a:t>
            </a:r>
            <a:r>
              <a:rPr lang="en-US" dirty="0" smtClean="0"/>
              <a:t>)</a:t>
            </a:r>
            <a:r>
              <a:rPr lang="el-GR" dirty="0" smtClean="0"/>
              <a:t/>
            </a:r>
            <a:br>
              <a:rPr lang="el-GR" dirty="0" smtClean="0"/>
            </a:br>
            <a:r>
              <a:rPr lang="el-GR" dirty="0" smtClean="0"/>
              <a:t>Δύο προβλήματα</a:t>
            </a:r>
            <a:r>
              <a:rPr lang="en-US" dirty="0" smtClean="0"/>
              <a:t> </a:t>
            </a:r>
            <a:r>
              <a:rPr lang="en-US" dirty="0" smtClean="0"/>
              <a:t>(</a:t>
            </a:r>
            <a:r>
              <a:rPr lang="el-GR" dirty="0" smtClean="0"/>
              <a:t>2</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Ένα χαρακτηριστικό διευρυμένο κομμάτι του διαγράμματος των υπερτιθέμενων καμπυλών στην περιοχή του </a:t>
            </a:r>
            <a:r>
              <a:rPr lang="en-US" dirty="0" smtClean="0"/>
              <a:t>W0/M0</a:t>
            </a:r>
            <a:r>
              <a:rPr lang="el-GR" dirty="0" smtClean="0"/>
              <a:t> </a:t>
            </a:r>
            <a:r>
              <a:rPr lang="el-GR" dirty="0" smtClean="0"/>
              <a:t>είναι:</a:t>
            </a: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a:t>
            </a:r>
            <a:r>
              <a:rPr lang="el-GR" dirty="0" smtClean="0"/>
              <a:t>9</a:t>
            </a:r>
            <a:r>
              <a:rPr lang="en-US" dirty="0" smtClean="0"/>
              <a:t>)</a:t>
            </a:r>
            <a:r>
              <a:rPr lang="el-GR" dirty="0" smtClean="0"/>
              <a:t/>
            </a:r>
            <a:br>
              <a:rPr lang="el-GR" dirty="0" smtClean="0"/>
            </a:br>
            <a:r>
              <a:rPr lang="el-GR" dirty="0" smtClean="0"/>
              <a:t>Υπερτιθέμενες καμπύλες</a:t>
            </a:r>
            <a:endParaRPr lang="en-US" dirty="0"/>
          </a:p>
        </p:txBody>
      </p:sp>
      <p:pic>
        <p:nvPicPr>
          <p:cNvPr id="4" name="Picture 3"/>
          <p:cNvPicPr/>
          <p:nvPr/>
        </p:nvPicPr>
        <p:blipFill>
          <a:blip r:embed="rId2" cstate="print"/>
          <a:srcRect/>
          <a:stretch>
            <a:fillRect/>
          </a:stretch>
        </p:blipFill>
        <p:spPr bwMode="auto">
          <a:xfrm>
            <a:off x="1475656" y="2708920"/>
            <a:ext cx="6048672" cy="386104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l-GR" dirty="0" smtClean="0"/>
              <a:t>Έστω </a:t>
            </a:r>
            <a:r>
              <a:rPr lang="en-US" dirty="0" smtClean="0"/>
              <a:t>W,M</a:t>
            </a:r>
            <a:r>
              <a:rPr lang="el-GR" dirty="0" smtClean="0"/>
              <a:t> τέτοια ώστε</a:t>
            </a:r>
            <a:r>
              <a:rPr lang="en-US" dirty="0" smtClean="0"/>
              <a:t> W/M </a:t>
            </a:r>
            <a:r>
              <a:rPr lang="el-GR" dirty="0" smtClean="0"/>
              <a:t>ανήκει στο [α,α+ε]</a:t>
            </a:r>
          </a:p>
          <a:p>
            <a:r>
              <a:rPr lang="el-GR" dirty="0" smtClean="0"/>
              <a:t>Όλες οι δυάδες τέτοιου τύπου </a:t>
            </a:r>
            <a:r>
              <a:rPr lang="el-GR" dirty="0" smtClean="0"/>
              <a:t>θα μας </a:t>
            </a:r>
            <a:r>
              <a:rPr lang="el-GR" dirty="0" smtClean="0"/>
              <a:t>δώσουν </a:t>
            </a:r>
            <a:r>
              <a:rPr lang="el-GR" dirty="0" smtClean="0"/>
              <a:t>κατάλληλα φραγμένες τιμές μετά τον πολλαπλασιασμό και το </a:t>
            </a:r>
            <a:r>
              <a:rPr lang="en-US" dirty="0" smtClean="0"/>
              <a:t>modulo</a:t>
            </a:r>
            <a:endParaRPr lang="el-GR" dirty="0" smtClean="0"/>
          </a:p>
          <a:p>
            <a:r>
              <a:rPr lang="el-GR" dirty="0" smtClean="0"/>
              <a:t>Α</a:t>
            </a:r>
            <a:r>
              <a:rPr lang="el-GR" dirty="0" smtClean="0"/>
              <a:t>υτές </a:t>
            </a:r>
            <a:r>
              <a:rPr lang="el-GR" dirty="0" smtClean="0"/>
              <a:t>οι τιμές δεν είναι απαραίτητο ότι θα μας δώσουν μια υπεραυξητική ακολουθία και άρα δεν θα μας οδηγήσουν απαραίτητα σε ένα εύκολα επιλύσιμο «σακίδιο». </a:t>
            </a:r>
            <a:endParaRPr lang="el-GR" dirty="0" smtClean="0"/>
          </a:p>
          <a:p>
            <a:r>
              <a:rPr lang="el-GR" dirty="0" smtClean="0"/>
              <a:t>Το δεύτερο μέρος του αλγορίθμου βρίσκει τα υποδιαστήματα του [α,α+ε]</a:t>
            </a:r>
            <a:r>
              <a:rPr lang="el-GR" dirty="0" smtClean="0"/>
              <a:t> για τα οποία η μετασχηματισμένη ακολουθία θα είναι σίγουρα </a:t>
            </a:r>
            <a:r>
              <a:rPr lang="el-GR" dirty="0" smtClean="0"/>
              <a:t>υπεραυξητική.</a:t>
            </a:r>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Shamir(10)</a:t>
            </a:r>
            <a:r>
              <a:rPr lang="el-GR" dirty="0" smtClean="0"/>
              <a:t/>
            </a:r>
            <a:br>
              <a:rPr lang="el-GR" dirty="0" smtClean="0"/>
            </a:br>
            <a:r>
              <a:rPr lang="el-GR" dirty="0" smtClean="0"/>
              <a:t>Το διάστημα [α,α+ε](1)</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Το διάστημα </a:t>
            </a:r>
            <a:r>
              <a:rPr lang="el-GR" dirty="0" smtClean="0"/>
              <a:t>[α,α+ε] </a:t>
            </a:r>
            <a:r>
              <a:rPr lang="el-GR" dirty="0" smtClean="0"/>
              <a:t>δεν περιέχει σημεία ασυνέχειας και έτσι οι </a:t>
            </a:r>
            <a:r>
              <a:rPr lang="en-US" dirty="0" smtClean="0"/>
              <a:t>n</a:t>
            </a:r>
            <a:r>
              <a:rPr lang="el-GR" dirty="0" smtClean="0"/>
              <a:t> </a:t>
            </a:r>
            <a:r>
              <a:rPr lang="el-GR" dirty="0" smtClean="0"/>
              <a:t>«πριονωτές» καμπύλες είναι σαν </a:t>
            </a:r>
            <a:r>
              <a:rPr lang="en-US" dirty="0" smtClean="0"/>
              <a:t>n</a:t>
            </a:r>
            <a:r>
              <a:rPr lang="el-GR" dirty="0" smtClean="0"/>
              <a:t> </a:t>
            </a:r>
            <a:r>
              <a:rPr lang="el-GR" dirty="0" smtClean="0"/>
              <a:t>γραμμικά «κομμάτια» μέσα σ’ αυτό το </a:t>
            </a:r>
            <a:r>
              <a:rPr lang="el-GR" dirty="0" smtClean="0"/>
              <a:t>διάστημα</a:t>
            </a:r>
            <a:r>
              <a:rPr lang="en-US" dirty="0" smtClean="0"/>
              <a:t>.</a:t>
            </a:r>
            <a:endParaRPr lang="el-GR" dirty="0" smtClean="0"/>
          </a:p>
          <a:p>
            <a:r>
              <a:rPr lang="el-GR" dirty="0" smtClean="0"/>
              <a:t>Αυτά τα </a:t>
            </a:r>
            <a:r>
              <a:rPr lang="en-US" dirty="0" smtClean="0"/>
              <a:t>n</a:t>
            </a:r>
            <a:r>
              <a:rPr lang="el-GR" dirty="0" smtClean="0"/>
              <a:t> </a:t>
            </a:r>
            <a:r>
              <a:rPr lang="el-GR" dirty="0" smtClean="0"/>
              <a:t>«κομμάτια» τέμνονται μεταξύ τους σε το πολύ </a:t>
            </a:r>
            <a:r>
              <a:rPr lang="en-US" dirty="0" smtClean="0"/>
              <a:t>O(n^2)</a:t>
            </a:r>
            <a:r>
              <a:rPr lang="el-GR" dirty="0" smtClean="0"/>
              <a:t> </a:t>
            </a:r>
            <a:r>
              <a:rPr lang="el-GR" dirty="0" smtClean="0"/>
              <a:t>σημεία. Βρίσκοντας και ταξινομώντας αυτά τα σημεία, μπορούμε να χωρίσουμε το </a:t>
            </a:r>
            <a:r>
              <a:rPr lang="en-US" dirty="0" smtClean="0"/>
              <a:t>[</a:t>
            </a:r>
            <a:r>
              <a:rPr lang="el-GR" dirty="0" smtClean="0"/>
              <a:t>α,α+ε</a:t>
            </a:r>
            <a:r>
              <a:rPr lang="en-US" dirty="0" smtClean="0"/>
              <a:t>]</a:t>
            </a:r>
            <a:r>
              <a:rPr lang="el-GR" dirty="0" smtClean="0"/>
              <a:t> </a:t>
            </a:r>
            <a:r>
              <a:rPr lang="el-GR" dirty="0" smtClean="0"/>
              <a:t>σε </a:t>
            </a:r>
            <a:r>
              <a:rPr lang="el-GR" dirty="0" smtClean="0"/>
              <a:t>Ο(</a:t>
            </a:r>
            <a:r>
              <a:rPr lang="en-US" dirty="0" smtClean="0"/>
              <a:t>n</a:t>
            </a:r>
            <a:r>
              <a:rPr lang="el-GR" dirty="0" smtClean="0"/>
              <a:t>^2) </a:t>
            </a:r>
            <a:r>
              <a:rPr lang="el-GR" dirty="0" smtClean="0"/>
              <a:t>διαστήματα με μια καλώς ορισμένη κάθετη σειρά ανάμεσα στις καμπύλες σε κάθε υποδιάστημα. </a:t>
            </a:r>
            <a:endParaRPr lang="el-GR" dirty="0" smtClean="0"/>
          </a:p>
          <a:p>
            <a:r>
              <a:rPr lang="el-GR" dirty="0" smtClean="0"/>
              <a:t>Όταν αυτή η σειρά είναι γνωστή, μπορούμε να εκφράσουμε τις συνθήκες για να έχουμε μια υπεραυξητική ακολουθία με </a:t>
            </a:r>
            <a:r>
              <a:rPr lang="el-GR" dirty="0" smtClean="0"/>
              <a:t>δύο </a:t>
            </a:r>
            <a:r>
              <a:rPr lang="el-GR" dirty="0" smtClean="0"/>
              <a:t>γραμμικές </a:t>
            </a:r>
            <a:r>
              <a:rPr lang="el-GR" dirty="0" smtClean="0"/>
              <a:t>ανισότητες</a:t>
            </a:r>
            <a:r>
              <a:rPr lang="el-GR" dirty="0" smtClean="0"/>
              <a:t>.</a:t>
            </a:r>
            <a:endParaRPr lang="en-US" dirty="0" smtClean="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Shamir(1</a:t>
            </a:r>
            <a:r>
              <a:rPr lang="el-GR" dirty="0" smtClean="0"/>
              <a:t>1</a:t>
            </a:r>
            <a:r>
              <a:rPr lang="en-US" dirty="0" smtClean="0"/>
              <a:t>)</a:t>
            </a:r>
            <a:r>
              <a:rPr lang="el-GR" dirty="0" smtClean="0"/>
              <a:t/>
            </a:r>
            <a:br>
              <a:rPr lang="el-GR" dirty="0" smtClean="0"/>
            </a:br>
            <a:r>
              <a:rPr lang="el-GR" dirty="0" smtClean="0"/>
              <a:t>Το διάστημα [α,α+ε</a:t>
            </a:r>
            <a:r>
              <a:rPr lang="el-GR" dirty="0" smtClean="0"/>
              <a:t>](2)</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l-GR" dirty="0" smtClean="0"/>
              <a:t>Η λύση κάθε συστήματος ανισοτήτων θα μας δώσει ένα (πιθανόν κενό) </a:t>
            </a:r>
            <a:r>
              <a:rPr lang="el-GR" dirty="0" smtClean="0"/>
              <a:t>υποδιάστημα </a:t>
            </a:r>
            <a:r>
              <a:rPr lang="en-US" dirty="0" smtClean="0"/>
              <a:t>(l(</a:t>
            </a:r>
            <a:r>
              <a:rPr lang="en-US" dirty="0" err="1" smtClean="0"/>
              <a:t>i</a:t>
            </a:r>
            <a:r>
              <a:rPr lang="en-US" dirty="0" smtClean="0"/>
              <a:t>),r(</a:t>
            </a:r>
            <a:r>
              <a:rPr lang="en-US" dirty="0" err="1" smtClean="0"/>
              <a:t>i</a:t>
            </a:r>
            <a:r>
              <a:rPr lang="en-US" dirty="0" smtClean="0"/>
              <a:t>)),</a:t>
            </a:r>
            <a:r>
              <a:rPr lang="el-GR" dirty="0" smtClean="0"/>
              <a:t> </a:t>
            </a:r>
            <a:r>
              <a:rPr lang="el-GR" dirty="0" smtClean="0"/>
              <a:t>στο οποίο όλες οι συνθήκες </a:t>
            </a:r>
            <a:r>
              <a:rPr lang="en-US" dirty="0" smtClean="0"/>
              <a:t>(</a:t>
            </a:r>
            <a:r>
              <a:rPr lang="el-GR" dirty="0" smtClean="0"/>
              <a:t>και </a:t>
            </a:r>
            <a:r>
              <a:rPr lang="el-GR" dirty="0" smtClean="0"/>
              <a:t>για να προκύψει υπεραυξητική ακολουθία και για το </a:t>
            </a:r>
            <a:r>
              <a:rPr lang="el-GR" dirty="0" smtClean="0"/>
              <a:t>μέγεθος</a:t>
            </a:r>
            <a:r>
              <a:rPr lang="en-US" dirty="0" smtClean="0"/>
              <a:t>)</a:t>
            </a:r>
            <a:r>
              <a:rPr lang="el-GR" dirty="0" smtClean="0"/>
              <a:t> </a:t>
            </a:r>
            <a:r>
              <a:rPr lang="el-GR" dirty="0" smtClean="0"/>
              <a:t>ικανοποιούνται</a:t>
            </a:r>
            <a:r>
              <a:rPr lang="el-GR" dirty="0" smtClean="0"/>
              <a:t>.</a:t>
            </a:r>
            <a:endParaRPr lang="en-US" dirty="0" smtClean="0"/>
          </a:p>
          <a:p>
            <a:r>
              <a:rPr lang="el-GR" dirty="0" smtClean="0"/>
              <a:t> </a:t>
            </a:r>
            <a:r>
              <a:rPr lang="el-GR" dirty="0" smtClean="0"/>
              <a:t>Τουλάχιστον ένα από αυτά τα υποδιαστήματα πρέπει να είναι μη κενό και οι μικρότεροι φυσικοί αριθμοί </a:t>
            </a:r>
            <a:r>
              <a:rPr lang="en-US" dirty="0" smtClean="0"/>
              <a:t>W</a:t>
            </a:r>
            <a:r>
              <a:rPr lang="el-GR" dirty="0" smtClean="0"/>
              <a:t> </a:t>
            </a:r>
            <a:r>
              <a:rPr lang="el-GR" dirty="0" smtClean="0"/>
              <a:t>και </a:t>
            </a:r>
            <a:r>
              <a:rPr lang="en-US" dirty="0" smtClean="0"/>
              <a:t>M</a:t>
            </a:r>
            <a:r>
              <a:rPr lang="el-GR" dirty="0" smtClean="0"/>
              <a:t> </a:t>
            </a:r>
            <a:r>
              <a:rPr lang="el-GR" dirty="0" smtClean="0"/>
              <a:t>τέτοιοι ώστε το </a:t>
            </a:r>
            <a:r>
              <a:rPr lang="en-US" dirty="0" smtClean="0"/>
              <a:t>W/M</a:t>
            </a:r>
            <a:r>
              <a:rPr lang="el-GR" dirty="0" smtClean="0"/>
              <a:t> </a:t>
            </a:r>
            <a:r>
              <a:rPr lang="el-GR" dirty="0" smtClean="0"/>
              <a:t>να ανήκει σε κάποιο υποδιάστημα μπορούν να βρεθούν σε πολυωνυμικό </a:t>
            </a:r>
            <a:r>
              <a:rPr lang="el-GR" dirty="0" smtClean="0"/>
              <a:t>χρόνο</a:t>
            </a:r>
            <a:r>
              <a:rPr lang="en-US" dirty="0" smtClean="0"/>
              <a:t>.</a:t>
            </a:r>
          </a:p>
          <a:p>
            <a:r>
              <a:rPr lang="el-GR" dirty="0" smtClean="0"/>
              <a:t> </a:t>
            </a:r>
            <a:r>
              <a:rPr lang="el-GR" dirty="0" smtClean="0"/>
              <a:t>Α</a:t>
            </a:r>
            <a:r>
              <a:rPr lang="el-GR" dirty="0" smtClean="0"/>
              <a:t>ξίζει </a:t>
            </a:r>
            <a:r>
              <a:rPr lang="el-GR" dirty="0" smtClean="0"/>
              <a:t>να σημειώσουμε ότι οι </a:t>
            </a:r>
            <a:r>
              <a:rPr lang="en-US" dirty="0" smtClean="0"/>
              <a:t>W</a:t>
            </a:r>
            <a:r>
              <a:rPr lang="el-GR" dirty="0" smtClean="0"/>
              <a:t> </a:t>
            </a:r>
            <a:r>
              <a:rPr lang="el-GR" dirty="0" smtClean="0"/>
              <a:t>και </a:t>
            </a:r>
            <a:r>
              <a:rPr lang="en-US" dirty="0" smtClean="0"/>
              <a:t>M</a:t>
            </a:r>
            <a:r>
              <a:rPr lang="el-GR" dirty="0" smtClean="0"/>
              <a:t> </a:t>
            </a:r>
            <a:r>
              <a:rPr lang="el-GR" dirty="0" smtClean="0"/>
              <a:t>πρέπει να είναι μικρότεροι των </a:t>
            </a:r>
            <a:r>
              <a:rPr lang="en-US" dirty="0" smtClean="0"/>
              <a:t>W0</a:t>
            </a:r>
            <a:r>
              <a:rPr lang="el-GR" dirty="0" smtClean="0"/>
              <a:t> </a:t>
            </a:r>
            <a:r>
              <a:rPr lang="el-GR" dirty="0" smtClean="0"/>
              <a:t>και </a:t>
            </a:r>
            <a:r>
              <a:rPr lang="en-US" dirty="0" smtClean="0"/>
              <a:t>M0</a:t>
            </a:r>
            <a:r>
              <a:rPr lang="el-GR" dirty="0" smtClean="0"/>
              <a:t>, </a:t>
            </a:r>
            <a:r>
              <a:rPr lang="el-GR" dirty="0" smtClean="0"/>
              <a:t>οι οποίοι εχουν μέγεθος </a:t>
            </a:r>
            <a:r>
              <a:rPr lang="en-US" dirty="0" smtClean="0"/>
              <a:t>2n</a:t>
            </a:r>
            <a:r>
              <a:rPr lang="el-GR" dirty="0" smtClean="0"/>
              <a:t>-</a:t>
            </a:r>
            <a:r>
              <a:rPr lang="en-US" dirty="0" smtClean="0"/>
              <a:t>bit</a:t>
            </a:r>
            <a:r>
              <a:rPr lang="el-GR"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Shamir(1</a:t>
            </a:r>
            <a:r>
              <a:rPr lang="el-GR" dirty="0" smtClean="0"/>
              <a:t>2</a:t>
            </a:r>
            <a:r>
              <a:rPr lang="en-US" dirty="0" smtClean="0"/>
              <a:t>)</a:t>
            </a:r>
            <a:r>
              <a:rPr lang="el-GR" dirty="0" smtClean="0"/>
              <a:t/>
            </a:r>
            <a:br>
              <a:rPr lang="el-GR" dirty="0" smtClean="0"/>
            </a:br>
            <a:r>
              <a:rPr lang="el-GR" dirty="0" smtClean="0"/>
              <a:t>Τελευταίο βήμα</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l-GR" dirty="0" smtClean="0"/>
              <a:t>Απ</a:t>
            </a:r>
            <a:r>
              <a:rPr lang="el-GR" dirty="0" smtClean="0"/>
              <a:t>’ την στιγμή που αυτοί οι αριθμοί βρεθούν, η κρυπτανάλυση των τυχαίων κρυπτοκειμένων </a:t>
            </a:r>
            <a:r>
              <a:rPr lang="el-GR" dirty="0" smtClean="0"/>
              <a:t>στο Α(1),</a:t>
            </a:r>
            <a:r>
              <a:rPr lang="en-US" dirty="0" smtClean="0"/>
              <a:t>…,</a:t>
            </a:r>
            <a:r>
              <a:rPr lang="el-GR" dirty="0" smtClean="0"/>
              <a:t>Α(</a:t>
            </a:r>
            <a:r>
              <a:rPr lang="en-US" dirty="0" smtClean="0"/>
              <a:t>n</a:t>
            </a:r>
            <a:r>
              <a:rPr lang="el-GR" dirty="0" smtClean="0"/>
              <a:t>)  </a:t>
            </a:r>
            <a:r>
              <a:rPr lang="el-GR" dirty="0" smtClean="0"/>
              <a:t>κρυπτοσύστημα </a:t>
            </a:r>
            <a:r>
              <a:rPr lang="en-US" dirty="0" smtClean="0"/>
              <a:t> </a:t>
            </a:r>
            <a:r>
              <a:rPr lang="el-GR" dirty="0" smtClean="0"/>
              <a:t>γίνεται </a:t>
            </a:r>
            <a:r>
              <a:rPr lang="el-GR" dirty="0" smtClean="0"/>
              <a:t>εύκολα.</a:t>
            </a:r>
            <a:endParaRPr lang="en-US" dirty="0" smtClean="0"/>
          </a:p>
          <a:p>
            <a:pPr algn="ctr">
              <a:buNone/>
            </a:pPr>
            <a:endParaRPr lang="en-US" dirty="0"/>
          </a:p>
        </p:txBody>
      </p:sp>
      <p:sp>
        <p:nvSpPr>
          <p:cNvPr id="3" name="Title 2"/>
          <p:cNvSpPr>
            <a:spLocks noGrp="1"/>
          </p:cNvSpPr>
          <p:nvPr>
            <p:ph type="title"/>
          </p:nvPr>
        </p:nvSpPr>
        <p:spPr/>
        <p:txBody>
          <a:bodyPr>
            <a:normAutofit fontScale="90000"/>
          </a:bodyPr>
          <a:lstStyle/>
          <a:p>
            <a:pPr algn="ctr"/>
            <a:r>
              <a:rPr lang="el-GR" dirty="0" smtClean="0"/>
              <a:t>Η επίθεση του </a:t>
            </a:r>
            <a:r>
              <a:rPr lang="en-US" dirty="0" smtClean="0"/>
              <a:t>Shamir(13)</a:t>
            </a:r>
            <a:r>
              <a:rPr lang="el-GR" dirty="0" smtClean="0"/>
              <a:t/>
            </a:r>
            <a:br>
              <a:rPr lang="el-GR" dirty="0" smtClean="0"/>
            </a:br>
            <a:r>
              <a:rPr lang="el-GR" dirty="0" smtClean="0"/>
              <a:t>Κρυπτανάλυση</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80920" cy="7920880"/>
          </a:xfrm>
        </p:spPr>
        <p:txBody>
          <a:bodyPr>
            <a:noAutofit/>
          </a:bodyPr>
          <a:lstStyle/>
          <a:p>
            <a:r>
              <a:rPr lang="el-GR" sz="1800" dirty="0" smtClean="0">
                <a:cs typeface="Arial" pitchFamily="34" charset="0"/>
              </a:rPr>
              <a:t>Το πρόβλημα </a:t>
            </a:r>
            <a:r>
              <a:rPr lang="en-US" sz="1800" dirty="0" smtClean="0">
                <a:cs typeface="Arial" pitchFamily="34" charset="0"/>
              </a:rPr>
              <a:t>Knapsack</a:t>
            </a:r>
            <a:r>
              <a:rPr lang="el-GR" sz="1800" dirty="0" smtClean="0">
                <a:cs typeface="Arial" pitchFamily="34" charset="0"/>
              </a:rPr>
              <a:t> ορίζεται ως εξής</a:t>
            </a:r>
            <a:r>
              <a:rPr lang="el-GR" sz="1800" dirty="0" smtClean="0">
                <a:cs typeface="Arial" pitchFamily="34" charset="0"/>
              </a:rPr>
              <a:t>:</a:t>
            </a:r>
            <a:endParaRPr lang="en-US" sz="1800" dirty="0" smtClean="0">
              <a:cs typeface="Arial" pitchFamily="34" charset="0"/>
            </a:endParaRPr>
          </a:p>
          <a:p>
            <a:r>
              <a:rPr lang="el-GR" sz="1800" dirty="0" smtClean="0">
                <a:cs typeface="Arial" pitchFamily="34" charset="0"/>
              </a:rPr>
              <a:t>Θεωρήστε έναν ακέραιο (την χωρητικότητα)  Μ&gt;0 και ένα σύνολο </a:t>
            </a:r>
            <a:r>
              <a:rPr lang="en-US" sz="1800" dirty="0" smtClean="0">
                <a:cs typeface="Arial" pitchFamily="34" charset="0"/>
              </a:rPr>
              <a:t> S</a:t>
            </a:r>
            <a:r>
              <a:rPr lang="el-GR" sz="1800" dirty="0" smtClean="0">
                <a:cs typeface="Arial" pitchFamily="34" charset="0"/>
              </a:rPr>
              <a:t> αντικειμένων </a:t>
            </a:r>
            <a:r>
              <a:rPr lang="en-US" sz="1800" dirty="0" smtClean="0">
                <a:cs typeface="Arial" pitchFamily="34" charset="0"/>
              </a:rPr>
              <a:t>s(</a:t>
            </a:r>
            <a:r>
              <a:rPr lang="en-US" sz="1800" dirty="0" err="1" smtClean="0">
                <a:cs typeface="Arial" pitchFamily="34" charset="0"/>
              </a:rPr>
              <a:t>i</a:t>
            </a:r>
            <a:r>
              <a:rPr lang="en-US" sz="1800" dirty="0" smtClean="0">
                <a:cs typeface="Arial" pitchFamily="34" charset="0"/>
              </a:rPr>
              <a:t>)</a:t>
            </a:r>
            <a:r>
              <a:rPr lang="el-GR" sz="1800" dirty="0" smtClean="0">
                <a:cs typeface="Arial" pitchFamily="34" charset="0"/>
              </a:rPr>
              <a:t> , που στο καθένα αντιστοιχούν δύο αριθμοί: η τιμή </a:t>
            </a:r>
            <a:r>
              <a:rPr lang="en-US" sz="1800" dirty="0" smtClean="0">
                <a:cs typeface="Arial" pitchFamily="34" charset="0"/>
              </a:rPr>
              <a:t>v(</a:t>
            </a:r>
            <a:r>
              <a:rPr lang="en-US" sz="1800" dirty="0" err="1" smtClean="0">
                <a:cs typeface="Arial" pitchFamily="34" charset="0"/>
              </a:rPr>
              <a:t>i</a:t>
            </a:r>
            <a:r>
              <a:rPr lang="en-US" sz="1800" dirty="0" smtClean="0">
                <a:cs typeface="Arial" pitchFamily="34" charset="0"/>
              </a:rPr>
              <a:t>)</a:t>
            </a:r>
            <a:r>
              <a:rPr lang="el-GR" sz="1800" dirty="0" smtClean="0">
                <a:cs typeface="Arial" pitchFamily="34" charset="0"/>
              </a:rPr>
              <a:t>, και το βάρος</a:t>
            </a:r>
            <a:r>
              <a:rPr lang="en-US" sz="1800" dirty="0" smtClean="0">
                <a:cs typeface="Arial" pitchFamily="34" charset="0"/>
              </a:rPr>
              <a:t> w(</a:t>
            </a:r>
            <a:r>
              <a:rPr lang="en-US" sz="1800" dirty="0" err="1" smtClean="0">
                <a:cs typeface="Arial" pitchFamily="34" charset="0"/>
              </a:rPr>
              <a:t>i</a:t>
            </a:r>
            <a:r>
              <a:rPr lang="en-US" sz="1800" dirty="0" smtClean="0">
                <a:cs typeface="Arial" pitchFamily="34" charset="0"/>
              </a:rPr>
              <a:t>)</a:t>
            </a:r>
            <a:r>
              <a:rPr lang="el-GR" sz="1800" dirty="0" smtClean="0">
                <a:cs typeface="Arial" pitchFamily="34" charset="0"/>
              </a:rPr>
              <a:t> .</a:t>
            </a:r>
            <a:endParaRPr lang="en-US" sz="1800" dirty="0" smtClean="0">
              <a:cs typeface="Arial" pitchFamily="34" charset="0"/>
            </a:endParaRPr>
          </a:p>
          <a:p>
            <a:r>
              <a:rPr lang="el-GR" sz="1800" dirty="0" smtClean="0">
                <a:cs typeface="Arial" pitchFamily="34" charset="0"/>
              </a:rPr>
              <a:t> Έτσι </a:t>
            </a:r>
            <a:r>
              <a:rPr lang="en-US" sz="1800" dirty="0" smtClean="0">
                <a:cs typeface="Arial" pitchFamily="34" charset="0"/>
              </a:rPr>
              <a:t>S={s(1), s(2),…,s(n)}, </a:t>
            </a:r>
            <a:r>
              <a:rPr lang="el-GR" sz="1800" dirty="0" smtClean="0">
                <a:cs typeface="Arial" pitchFamily="34" charset="0"/>
              </a:rPr>
              <a:t>όπου </a:t>
            </a:r>
            <a:r>
              <a:rPr lang="en-US" sz="1800" dirty="0" smtClean="0">
                <a:cs typeface="Arial" pitchFamily="34" charset="0"/>
              </a:rPr>
              <a:t>s(</a:t>
            </a:r>
            <a:r>
              <a:rPr lang="en-US" sz="1800" dirty="0" err="1" smtClean="0">
                <a:cs typeface="Arial" pitchFamily="34" charset="0"/>
              </a:rPr>
              <a:t>i</a:t>
            </a:r>
            <a:r>
              <a:rPr lang="en-US" sz="1800" dirty="0" smtClean="0">
                <a:cs typeface="Arial" pitchFamily="34" charset="0"/>
              </a:rPr>
              <a:t>)={v(</a:t>
            </a:r>
            <a:r>
              <a:rPr lang="en-US" sz="1800" dirty="0" err="1" smtClean="0">
                <a:cs typeface="Arial" pitchFamily="34" charset="0"/>
              </a:rPr>
              <a:t>i</a:t>
            </a:r>
            <a:r>
              <a:rPr lang="en-US" sz="1800" dirty="0" smtClean="0">
                <a:cs typeface="Arial" pitchFamily="34" charset="0"/>
              </a:rPr>
              <a:t>), w(</a:t>
            </a:r>
            <a:r>
              <a:rPr lang="en-US" sz="1800" dirty="0" err="1" smtClean="0">
                <a:cs typeface="Arial" pitchFamily="34" charset="0"/>
              </a:rPr>
              <a:t>i</a:t>
            </a:r>
            <a:r>
              <a:rPr lang="en-US" sz="1800" dirty="0" smtClean="0">
                <a:cs typeface="Arial" pitchFamily="34" charset="0"/>
              </a:rPr>
              <a:t>)}</a:t>
            </a:r>
            <a:r>
              <a:rPr lang="el-GR" sz="1800" dirty="0" smtClean="0">
                <a:cs typeface="Arial" pitchFamily="34" charset="0"/>
              </a:rPr>
              <a:t>.</a:t>
            </a:r>
          </a:p>
          <a:p>
            <a:r>
              <a:rPr lang="el-GR" sz="1800" dirty="0" smtClean="0">
                <a:cs typeface="Arial" pitchFamily="34" charset="0"/>
              </a:rPr>
              <a:t>Πρέπει να επιλέξουμε ορισμένα αντικείμενα από το  </a:t>
            </a:r>
            <a:r>
              <a:rPr lang="en-US" sz="1800" dirty="0" smtClean="0">
                <a:cs typeface="Arial" pitchFamily="34" charset="0"/>
              </a:rPr>
              <a:t>S </a:t>
            </a:r>
            <a:r>
              <a:rPr lang="el-GR" sz="1800" dirty="0" smtClean="0">
                <a:cs typeface="Arial" pitchFamily="34" charset="0"/>
              </a:rPr>
              <a:t>(χωρίς επαναλήψεις), τέτοια ώστε να μεγιστοποιήσουμε τη συνολική τους τιμή, ενώ τα βάρη τους να μην ξεπερνούν την χωρητικότητα </a:t>
            </a:r>
            <a:r>
              <a:rPr lang="en-US" sz="1800" dirty="0" smtClean="0">
                <a:cs typeface="Arial" pitchFamily="34" charset="0"/>
              </a:rPr>
              <a:t> M</a:t>
            </a:r>
            <a:r>
              <a:rPr lang="el-GR" sz="1800" dirty="0" smtClean="0">
                <a:cs typeface="Arial" pitchFamily="34" charset="0"/>
              </a:rPr>
              <a:t>.</a:t>
            </a:r>
            <a:endParaRPr lang="en-US" sz="1800" dirty="0" smtClean="0">
              <a:cs typeface="Arial" pitchFamily="34" charset="0"/>
            </a:endParaRPr>
          </a:p>
          <a:p>
            <a:r>
              <a:rPr lang="el-GR" sz="1800" dirty="0" smtClean="0">
                <a:cs typeface="Arial" pitchFamily="34" charset="0"/>
              </a:rPr>
              <a:t>Μαθηματικά περιγράφεται το πρόβλημα ως εξής: </a:t>
            </a:r>
          </a:p>
          <a:p>
            <a:pPr>
              <a:buNone/>
            </a:pPr>
            <a:r>
              <a:rPr lang="el-GR" sz="1800" dirty="0" smtClean="0">
                <a:cs typeface="Arial" pitchFamily="34" charset="0"/>
              </a:rPr>
              <a:t>		Ζητάμε να βρεθεί ένα υποσύνολο </a:t>
            </a:r>
            <a:r>
              <a:rPr lang="en-US" sz="1800" dirty="0" smtClean="0">
                <a:cs typeface="Arial" pitchFamily="34" charset="0"/>
              </a:rPr>
              <a:t> S’&lt;{1,…,n}</a:t>
            </a:r>
            <a:r>
              <a:rPr lang="el-GR" sz="1800" dirty="0" smtClean="0">
                <a:cs typeface="Arial" pitchFamily="34" charset="0"/>
              </a:rPr>
              <a:t> δεικτών τέτοιο ώστε:</a:t>
            </a:r>
          </a:p>
          <a:p>
            <a:pPr>
              <a:buNone/>
            </a:pPr>
            <a:r>
              <a:rPr lang="el-GR" sz="1800" dirty="0" smtClean="0">
                <a:cs typeface="Arial" pitchFamily="34" charset="0"/>
              </a:rPr>
              <a:t>			α) το άθροισμα των βαρών να είναι μικρότερο από την χωρητικότητα Μ και </a:t>
            </a:r>
          </a:p>
          <a:p>
            <a:pPr>
              <a:buNone/>
            </a:pPr>
            <a:r>
              <a:rPr lang="el-GR" sz="1800" dirty="0" smtClean="0">
                <a:cs typeface="Arial" pitchFamily="34" charset="0"/>
              </a:rPr>
              <a:t>			β) το άθροισμα των τιμών όσο δυνατό μεγαλύτερο. </a:t>
            </a:r>
            <a:endParaRPr lang="en-US" sz="1800" dirty="0">
              <a:cs typeface="Arial" pitchFamily="34" charset="0"/>
            </a:endParaRPr>
          </a:p>
        </p:txBody>
      </p:sp>
      <p:sp>
        <p:nvSpPr>
          <p:cNvPr id="3" name="Title 2"/>
          <p:cNvSpPr>
            <a:spLocks noGrp="1"/>
          </p:cNvSpPr>
          <p:nvPr>
            <p:ph type="title"/>
          </p:nvPr>
        </p:nvSpPr>
        <p:spPr/>
        <p:txBody>
          <a:bodyPr>
            <a:normAutofit fontScale="90000"/>
          </a:bodyPr>
          <a:lstStyle/>
          <a:p>
            <a:pPr algn="ctr"/>
            <a:r>
              <a:rPr lang="el-GR" dirty="0" smtClean="0"/>
              <a:t>Το πρόβλημα Σακιδίου </a:t>
            </a:r>
            <a:r>
              <a:rPr lang="en-US" dirty="0" smtClean="0"/>
              <a:t/>
            </a:r>
            <a:br>
              <a:rPr lang="en-US" dirty="0" smtClean="0"/>
            </a:br>
            <a:r>
              <a:rPr lang="el-GR" dirty="0" smtClean="0"/>
              <a:t>(</a:t>
            </a:r>
            <a:r>
              <a:rPr lang="en-US" dirty="0" smtClean="0"/>
              <a:t>Knapsack problem</a:t>
            </a:r>
            <a:r>
              <a:rPr lang="el-GR" dirty="0" smtClean="0"/>
              <a:t>)</a:t>
            </a:r>
            <a:endParaRPr lang="en-US" dirty="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98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1162050" cy="2381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l-GR" dirty="0" smtClean="0">
                <a:cs typeface="Arial" pitchFamily="34" charset="0"/>
              </a:rPr>
              <a:t>Το πρόβλημα Αθροίσματος Υποσυνόλων (</a:t>
            </a:r>
            <a:r>
              <a:rPr lang="en-US" dirty="0" smtClean="0">
                <a:cs typeface="Arial" pitchFamily="34" charset="0"/>
              </a:rPr>
              <a:t>Subset Sum</a:t>
            </a:r>
            <a:r>
              <a:rPr lang="el-GR" dirty="0" smtClean="0">
                <a:cs typeface="Arial" pitchFamily="34" charset="0"/>
              </a:rPr>
              <a:t>) είναι μια ειδική περίπτωση του προβλήματος Σακιδίου (</a:t>
            </a:r>
            <a:r>
              <a:rPr lang="en-US" dirty="0" smtClean="0">
                <a:cs typeface="Arial" pitchFamily="34" charset="0"/>
              </a:rPr>
              <a:t>Knapsack problem</a:t>
            </a:r>
            <a:r>
              <a:rPr lang="el-GR" dirty="0" smtClean="0">
                <a:cs typeface="Arial" pitchFamily="34" charset="0"/>
              </a:rPr>
              <a:t>).</a:t>
            </a:r>
            <a:endParaRPr lang="en-US" dirty="0" smtClean="0">
              <a:cs typeface="Arial" pitchFamily="34" charset="0"/>
            </a:endParaRPr>
          </a:p>
          <a:p>
            <a:r>
              <a:rPr lang="el-GR" dirty="0" smtClean="0">
                <a:cs typeface="Arial" pitchFamily="34" charset="0"/>
              </a:rPr>
              <a:t>Θεωρήστε ένα σύνολο </a:t>
            </a:r>
            <a:r>
              <a:rPr lang="en-US" dirty="0" smtClean="0">
                <a:cs typeface="Arial" pitchFamily="34" charset="0"/>
              </a:rPr>
              <a:t>D</a:t>
            </a:r>
            <a:r>
              <a:rPr lang="el-GR" dirty="0" smtClean="0">
                <a:cs typeface="Arial" pitchFamily="34" charset="0"/>
              </a:rPr>
              <a:t> ακεραίων. Το πρόβλημα έγκειται στην εύρεση</a:t>
            </a:r>
            <a:r>
              <a:rPr lang="en-US" dirty="0" smtClean="0">
                <a:cs typeface="Arial" pitchFamily="34" charset="0"/>
              </a:rPr>
              <a:t> </a:t>
            </a:r>
            <a:r>
              <a:rPr lang="el-GR" dirty="0" smtClean="0">
                <a:cs typeface="Arial" pitchFamily="34" charset="0"/>
              </a:rPr>
              <a:t>υποσυνόλου </a:t>
            </a:r>
            <a:r>
              <a:rPr lang="en-US" dirty="0" smtClean="0">
                <a:cs typeface="Arial" pitchFamily="34" charset="0"/>
              </a:rPr>
              <a:t>D’</a:t>
            </a:r>
            <a:r>
              <a:rPr lang="el-GR" dirty="0" smtClean="0">
                <a:cs typeface="Arial" pitchFamily="34" charset="0"/>
              </a:rPr>
              <a:t>  τέτοιο ώστε</a:t>
            </a:r>
            <a:r>
              <a:rPr lang="en-US" dirty="0" smtClean="0">
                <a:cs typeface="Arial" pitchFamily="34" charset="0"/>
              </a:rPr>
              <a:t> </a:t>
            </a:r>
            <a:r>
              <a:rPr lang="el-GR" dirty="0" smtClean="0">
                <a:cs typeface="Arial" pitchFamily="34" charset="0"/>
              </a:rPr>
              <a:t>το άθροισμα των στοιχείων του υποσυνόλου να είναι μηδεν. </a:t>
            </a:r>
          </a:p>
          <a:p>
            <a:pPr>
              <a:buNone/>
            </a:pPr>
            <a:r>
              <a:rPr lang="el-GR" dirty="0" smtClean="0">
                <a:cs typeface="Arial" pitchFamily="34" charset="0"/>
              </a:rPr>
              <a:t>		Για παράδειγμα στην περίπτωση που έχουμε </a:t>
            </a:r>
            <a:r>
              <a:rPr lang="en-US" dirty="0" smtClean="0">
                <a:cs typeface="Arial" pitchFamily="34" charset="0"/>
              </a:rPr>
              <a:t>D={-7,-3,-2,5,8}</a:t>
            </a:r>
            <a:r>
              <a:rPr lang="el-GR" dirty="0" smtClean="0">
                <a:cs typeface="Arial" pitchFamily="34" charset="0"/>
              </a:rPr>
              <a:t> η απάντηση είναι ναι αφού 	υπάρχει </a:t>
            </a:r>
            <a:r>
              <a:rPr lang="en-US" dirty="0" smtClean="0">
                <a:cs typeface="Arial" pitchFamily="34" charset="0"/>
              </a:rPr>
              <a:t> D’={-2,-3,5}</a:t>
            </a:r>
            <a:r>
              <a:rPr lang="el-GR" dirty="0" smtClean="0">
                <a:cs typeface="Arial" pitchFamily="34" charset="0"/>
              </a:rPr>
              <a:t> τέτοιο ώστε</a:t>
            </a:r>
            <a:r>
              <a:rPr lang="en-US" dirty="0" smtClean="0">
                <a:cs typeface="Arial" pitchFamily="34" charset="0"/>
              </a:rPr>
              <a:t> </a:t>
            </a:r>
            <a:r>
              <a:rPr lang="el-GR" dirty="0" smtClean="0">
                <a:cs typeface="Arial" pitchFamily="34" charset="0"/>
              </a:rPr>
              <a:t>το άθροισμα των στοιχείων του </a:t>
            </a:r>
            <a:r>
              <a:rPr lang="en-US" dirty="0" smtClean="0">
                <a:cs typeface="Arial" pitchFamily="34" charset="0"/>
              </a:rPr>
              <a:t>D’ </a:t>
            </a:r>
            <a:r>
              <a:rPr lang="el-GR" dirty="0" smtClean="0">
                <a:cs typeface="Arial" pitchFamily="34" charset="0"/>
              </a:rPr>
              <a:t>να είναι μηδέν.</a:t>
            </a:r>
          </a:p>
          <a:p>
            <a:r>
              <a:rPr lang="el-GR" dirty="0" smtClean="0">
                <a:cs typeface="Arial" pitchFamily="34" charset="0"/>
              </a:rPr>
              <a:t> Ισοδύναμο πρόβλημα θεωρείται και η εύρεση υποσυνόλου του </a:t>
            </a:r>
            <a:r>
              <a:rPr lang="en-US" dirty="0" smtClean="0">
                <a:cs typeface="Arial" pitchFamily="34" charset="0"/>
              </a:rPr>
              <a:t>D</a:t>
            </a:r>
            <a:r>
              <a:rPr lang="el-GR" dirty="0" smtClean="0">
                <a:cs typeface="Arial" pitchFamily="34" charset="0"/>
              </a:rPr>
              <a:t> τέτοιο ώστε το άθροισμα το στοιχείων του να είναι ίσο με οποιονδήποτε προκαθορισμένο ακέραιο . Ιδιαίτερα ενδιαφέρουσα περίπτωση του προβλήματος Αθροίσματος Υποσυνόλων (</a:t>
            </a:r>
            <a:r>
              <a:rPr lang="en-US" dirty="0" smtClean="0">
                <a:cs typeface="Arial" pitchFamily="34" charset="0"/>
              </a:rPr>
              <a:t>Subset Sum</a:t>
            </a:r>
            <a:r>
              <a:rPr lang="el-GR" dirty="0" smtClean="0">
                <a:cs typeface="Arial" pitchFamily="34" charset="0"/>
              </a:rPr>
              <a:t>) είναι όταν</a:t>
            </a:r>
            <a:r>
              <a:rPr lang="en-US" dirty="0" smtClean="0">
                <a:cs typeface="Arial" pitchFamily="34" charset="0"/>
              </a:rPr>
              <a:t> </a:t>
            </a:r>
            <a:r>
              <a:rPr lang="el-GR" dirty="0" smtClean="0">
                <a:cs typeface="Arial" pitchFamily="34" charset="0"/>
              </a:rPr>
              <a:t>αυτός ο προκαθορισμένος αριθμός είναι το ημιάθροισμα των στοιχείων του </a:t>
            </a:r>
            <a:r>
              <a:rPr lang="en-US" dirty="0" smtClean="0">
                <a:cs typeface="Arial" pitchFamily="34" charset="0"/>
              </a:rPr>
              <a:t>D</a:t>
            </a:r>
            <a:r>
              <a:rPr lang="el-GR" dirty="0" smtClean="0">
                <a:cs typeface="Arial" pitchFamily="34" charset="0"/>
              </a:rPr>
              <a:t> (</a:t>
            </a:r>
            <a:r>
              <a:rPr lang="en-US" dirty="0" smtClean="0">
                <a:cs typeface="Arial" pitchFamily="34" charset="0"/>
              </a:rPr>
              <a:t>partition problem</a:t>
            </a:r>
            <a:r>
              <a:rPr lang="el-GR" dirty="0" smtClean="0">
                <a:cs typeface="Arial" pitchFamily="34" charset="0"/>
              </a:rPr>
              <a:t>).</a:t>
            </a:r>
            <a:endParaRPr lang="en-US" dirty="0" smtClean="0">
              <a:cs typeface="Arial" pitchFamily="34" charset="0"/>
            </a:endParaRPr>
          </a:p>
          <a:p>
            <a:endParaRPr lang="en-US" dirty="0"/>
          </a:p>
        </p:txBody>
      </p:sp>
      <p:sp>
        <p:nvSpPr>
          <p:cNvPr id="3" name="Title 2"/>
          <p:cNvSpPr>
            <a:spLocks noGrp="1"/>
          </p:cNvSpPr>
          <p:nvPr>
            <p:ph type="title"/>
          </p:nvPr>
        </p:nvSpPr>
        <p:spPr/>
        <p:txBody>
          <a:bodyPr>
            <a:normAutofit fontScale="90000"/>
          </a:bodyPr>
          <a:lstStyle/>
          <a:p>
            <a:pPr algn="ctr"/>
            <a:r>
              <a:rPr lang="el-GR" dirty="0" smtClean="0"/>
              <a:t>Πρόβλημα Αθροίσματος Υποσυνόλων</a:t>
            </a:r>
            <a:br>
              <a:rPr lang="el-GR" dirty="0" smtClean="0"/>
            </a:br>
            <a:r>
              <a:rPr lang="el-GR" dirty="0" smtClean="0"/>
              <a:t>(</a:t>
            </a:r>
            <a:r>
              <a:rPr lang="en-US" dirty="0" smtClean="0"/>
              <a:t>Subset Sum</a:t>
            </a:r>
            <a:r>
              <a:rPr lang="el-GR"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l-GR" sz="1600" dirty="0" smtClean="0">
                <a:cs typeface="Arial" pitchFamily="34" charset="0"/>
              </a:rPr>
              <a:t>Δε θα κάνουμε εκτεταμένη αναφορά στις κλάσεις πολυπλοκότητας, με τη λογική ότι ξεφεύγει από τον στόχο του </a:t>
            </a:r>
            <a:r>
              <a:rPr lang="en-US" sz="1600" dirty="0" smtClean="0">
                <a:cs typeface="Arial" pitchFamily="34" charset="0"/>
              </a:rPr>
              <a:t>project </a:t>
            </a:r>
            <a:r>
              <a:rPr lang="el-GR" sz="1600" dirty="0" smtClean="0">
                <a:cs typeface="Arial" pitchFamily="34" charset="0"/>
              </a:rPr>
              <a:t>αυτού. Παρ’ όλα αυτά θεωρείται επιβεβλημένη μια </a:t>
            </a:r>
            <a:r>
              <a:rPr lang="en-US" sz="1600" dirty="0" smtClean="0">
                <a:cs typeface="Arial" pitchFamily="34" charset="0"/>
              </a:rPr>
              <a:t>minimum</a:t>
            </a:r>
            <a:r>
              <a:rPr lang="el-GR" sz="1600" dirty="0" smtClean="0">
                <a:cs typeface="Arial" pitchFamily="34" charset="0"/>
              </a:rPr>
              <a:t> αναφορά στο τι σημαίνει κάποιο πρόβλημα να είναι </a:t>
            </a:r>
            <a:r>
              <a:rPr lang="en-US" sz="1600" dirty="0" smtClean="0">
                <a:cs typeface="Arial" pitchFamily="34" charset="0"/>
              </a:rPr>
              <a:t>NP</a:t>
            </a:r>
            <a:r>
              <a:rPr lang="el-GR" sz="1600" dirty="0" smtClean="0">
                <a:cs typeface="Arial" pitchFamily="34" charset="0"/>
              </a:rPr>
              <a:t>-</a:t>
            </a:r>
            <a:r>
              <a:rPr lang="en-US" sz="1600" dirty="0" smtClean="0">
                <a:cs typeface="Arial" pitchFamily="34" charset="0"/>
              </a:rPr>
              <a:t>complete</a:t>
            </a:r>
            <a:r>
              <a:rPr lang="el-GR" sz="1600" dirty="0" smtClean="0">
                <a:cs typeface="Arial" pitchFamily="34" charset="0"/>
              </a:rPr>
              <a:t>.</a:t>
            </a:r>
            <a:endParaRPr lang="en-US" sz="1600" dirty="0" smtClean="0">
              <a:cs typeface="Arial" pitchFamily="34" charset="0"/>
            </a:endParaRPr>
          </a:p>
          <a:p>
            <a:r>
              <a:rPr lang="el-GR" sz="1600" dirty="0" smtClean="0">
                <a:cs typeface="Arial" pitchFamily="34" charset="0"/>
              </a:rPr>
              <a:t>Στην θεωρία πολυπλοκότητας, η κλάση </a:t>
            </a:r>
            <a:r>
              <a:rPr lang="en-US" sz="1600" b="1" dirty="0" smtClean="0">
                <a:cs typeface="Arial" pitchFamily="34" charset="0"/>
              </a:rPr>
              <a:t>NP</a:t>
            </a:r>
            <a:r>
              <a:rPr lang="el-GR" sz="1600" b="1" dirty="0" smtClean="0">
                <a:cs typeface="Arial" pitchFamily="34" charset="0"/>
              </a:rPr>
              <a:t>-</a:t>
            </a:r>
            <a:r>
              <a:rPr lang="en-US" sz="1600" b="1" dirty="0" smtClean="0">
                <a:cs typeface="Arial" pitchFamily="34" charset="0"/>
              </a:rPr>
              <a:t>complete </a:t>
            </a:r>
            <a:r>
              <a:rPr lang="el-GR" sz="1600" dirty="0" smtClean="0">
                <a:cs typeface="Arial" pitchFamily="34" charset="0"/>
              </a:rPr>
              <a:t> είναι μια κλάση προβλημάτων απόφασης. Ένα πρόβλημα  είναι </a:t>
            </a:r>
            <a:r>
              <a:rPr lang="en-US" sz="1600" dirty="0" smtClean="0">
                <a:cs typeface="Arial" pitchFamily="34" charset="0"/>
              </a:rPr>
              <a:t>NP</a:t>
            </a:r>
            <a:r>
              <a:rPr lang="el-GR" sz="1600" dirty="0" smtClean="0">
                <a:cs typeface="Arial" pitchFamily="34" charset="0"/>
              </a:rPr>
              <a:t>-</a:t>
            </a:r>
            <a:r>
              <a:rPr lang="en-US" sz="1600" dirty="0" smtClean="0">
                <a:cs typeface="Arial" pitchFamily="34" charset="0"/>
              </a:rPr>
              <a:t>complete, </a:t>
            </a:r>
            <a:r>
              <a:rPr lang="el-GR" sz="1600" dirty="0" smtClean="0">
                <a:cs typeface="Arial" pitchFamily="34" charset="0"/>
              </a:rPr>
              <a:t>αν ανήκει στα προβλήματα </a:t>
            </a:r>
            <a:r>
              <a:rPr lang="en-US" sz="1600" dirty="0" smtClean="0">
                <a:cs typeface="Arial" pitchFamily="34" charset="0"/>
              </a:rPr>
              <a:t>NP </a:t>
            </a:r>
            <a:r>
              <a:rPr lang="el-GR" sz="1600" dirty="0" smtClean="0">
                <a:cs typeface="Arial" pitchFamily="34" charset="0"/>
              </a:rPr>
              <a:t>έτσι ώστε κάθε λύση να επαληθευθεί σε πολυωνυμικό χρόνο και αν ανήκει και στα προβλήματα </a:t>
            </a:r>
            <a:r>
              <a:rPr lang="en-US" sz="1600" dirty="0" smtClean="0">
                <a:cs typeface="Arial" pitchFamily="34" charset="0"/>
              </a:rPr>
              <a:t>NP</a:t>
            </a:r>
            <a:r>
              <a:rPr lang="el-GR" sz="1600" dirty="0" smtClean="0">
                <a:cs typeface="Arial" pitchFamily="34" charset="0"/>
              </a:rPr>
              <a:t>-</a:t>
            </a:r>
            <a:r>
              <a:rPr lang="en-US" sz="1600" dirty="0" smtClean="0">
                <a:cs typeface="Arial" pitchFamily="34" charset="0"/>
              </a:rPr>
              <a:t>hard</a:t>
            </a:r>
            <a:r>
              <a:rPr lang="el-GR" sz="1600" dirty="0" smtClean="0">
                <a:cs typeface="Arial" pitchFamily="34" charset="0"/>
              </a:rPr>
              <a:t> δηλαδή κάθε </a:t>
            </a:r>
            <a:r>
              <a:rPr lang="en-US" sz="1600" dirty="0" smtClean="0">
                <a:cs typeface="Arial" pitchFamily="34" charset="0"/>
              </a:rPr>
              <a:t>NP</a:t>
            </a:r>
            <a:r>
              <a:rPr lang="el-GR" sz="1600" dirty="0" smtClean="0">
                <a:cs typeface="Arial" pitchFamily="34" charset="0"/>
              </a:rPr>
              <a:t> πρόβλημα να μπορεί να μετατραπεί στο πρόβλημα  με μια μετατροπή των εισόδων σε πολυωνυμικό χρόνο.</a:t>
            </a:r>
            <a:endParaRPr lang="en-US" sz="1600" dirty="0" smtClean="0">
              <a:cs typeface="Arial" pitchFamily="34" charset="0"/>
            </a:endParaRPr>
          </a:p>
          <a:p>
            <a:r>
              <a:rPr lang="el-GR" sz="1600" dirty="0" smtClean="0">
                <a:cs typeface="Arial" pitchFamily="34" charset="0"/>
              </a:rPr>
              <a:t>Παρ’ όλο που κάθε λύση τέτοιου προβλήματος μπορεί να επαληθευθεί «γρήγορα», δεν έχει βρεθεί αποτελεσματικός τρόπος να βρεθεί μια λύση. Πράγματι, το πιο αξιοσημείωτο χαρακτηριστικό αυτής της κλάσης προβλημάτων είναι πως δεν έχει βρεθεί καμία «γρήγορη» λύση. Αυτό συμβαίνει, γιατί ο χρόνος που κάθε γνωστός αλγόριθμος λύνει το πρόβλημα αυξάνεται «πού γρήγορα» όσο το μέγεθος των εισόδων αυξάνεται. </a:t>
            </a:r>
          </a:p>
          <a:p>
            <a:r>
              <a:rPr lang="el-GR" sz="1600" dirty="0" smtClean="0">
                <a:cs typeface="Arial" pitchFamily="34" charset="0"/>
              </a:rPr>
              <a:t>Έτσι ο χρόνος λύσης κάποιου μετρίου μεγέθους προβλήματος αυτής της κλάσης εύκολα αγγίζει τα δισεκατομμύρια ή τρισεκατομμύρια χρόνια, με οποιαδήποτε σημερινή υπολογιστική ισχύ. Το να αποφασίσουμε αν υπάρχει λύση πολυωνυμικού χρόνου αυτών των προβλημάτων ανάγεται στο γνωστό «</a:t>
            </a:r>
            <a:r>
              <a:rPr lang="en-US" sz="1600" dirty="0" smtClean="0">
                <a:cs typeface="Arial" pitchFamily="34" charset="0"/>
              </a:rPr>
              <a:t>P versus NP problem</a:t>
            </a:r>
            <a:r>
              <a:rPr lang="el-GR" sz="1600" dirty="0" smtClean="0">
                <a:cs typeface="Arial" pitchFamily="34" charset="0"/>
              </a:rPr>
              <a:t>» το οποίο είναι ένα από τα θεμελιώδη άλυτα προβλήματα της επιστήμης των υπολογιστών μέχρι και σήμερα.</a:t>
            </a:r>
            <a:endParaRPr lang="en-US" sz="1600" dirty="0" smtClean="0">
              <a:cs typeface="Arial" pitchFamily="34" charset="0"/>
            </a:endParaRPr>
          </a:p>
          <a:p>
            <a:endParaRPr lang="en-US" sz="1600" dirty="0">
              <a:cs typeface="Arial" pitchFamily="34" charset="0"/>
            </a:endParaRPr>
          </a:p>
        </p:txBody>
      </p:sp>
      <p:sp>
        <p:nvSpPr>
          <p:cNvPr id="3" name="Title 2"/>
          <p:cNvSpPr>
            <a:spLocks noGrp="1"/>
          </p:cNvSpPr>
          <p:nvPr>
            <p:ph type="title"/>
          </p:nvPr>
        </p:nvSpPr>
        <p:spPr/>
        <p:txBody>
          <a:bodyPr/>
          <a:lstStyle/>
          <a:p>
            <a:pPr algn="ctr"/>
            <a:r>
              <a:rPr lang="el-GR" dirty="0" smtClean="0"/>
              <a:t>Κλάση </a:t>
            </a:r>
            <a:r>
              <a:rPr lang="en-US" dirty="0" smtClean="0"/>
              <a:t>NP-complete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3489176"/>
          </a:xfrm>
        </p:spPr>
        <p:txBody>
          <a:bodyPr>
            <a:normAutofit fontScale="85000" lnSpcReduction="20000"/>
          </a:bodyPr>
          <a:lstStyle/>
          <a:p>
            <a:r>
              <a:rPr lang="el-GR" dirty="0" smtClean="0">
                <a:cs typeface="Arial" pitchFamily="34" charset="0"/>
              </a:rPr>
              <a:t>Το πρόβλημα του Σακιδίου (για τους σκοπούς του κρυπτοσυστήματος </a:t>
            </a:r>
            <a:r>
              <a:rPr lang="en-US" dirty="0" err="1" smtClean="0">
                <a:cs typeface="Arial" pitchFamily="34" charset="0"/>
              </a:rPr>
              <a:t>Merkle</a:t>
            </a:r>
            <a:r>
              <a:rPr lang="el-GR" dirty="0" smtClean="0">
                <a:cs typeface="Arial" pitchFamily="34" charset="0"/>
              </a:rPr>
              <a:t>-</a:t>
            </a:r>
            <a:r>
              <a:rPr lang="en-US" dirty="0" smtClean="0">
                <a:cs typeface="Arial" pitchFamily="34" charset="0"/>
              </a:rPr>
              <a:t>Hellman</a:t>
            </a:r>
            <a:r>
              <a:rPr lang="el-GR" dirty="0" smtClean="0">
                <a:cs typeface="Arial" pitchFamily="34" charset="0"/>
              </a:rPr>
              <a:t>) αποτελείται από:</a:t>
            </a:r>
          </a:p>
          <a:p>
            <a:pPr>
              <a:buNone/>
            </a:pPr>
            <a:r>
              <a:rPr lang="el-GR" dirty="0" smtClean="0">
                <a:cs typeface="Arial" pitchFamily="34" charset="0"/>
              </a:rPr>
              <a:t>		α) μία </a:t>
            </a:r>
            <a:r>
              <a:rPr lang="en-US" dirty="0" smtClean="0">
                <a:cs typeface="Arial" pitchFamily="34" charset="0"/>
              </a:rPr>
              <a:t>n</a:t>
            </a:r>
            <a:r>
              <a:rPr lang="el-GR" dirty="0" smtClean="0">
                <a:cs typeface="Arial" pitchFamily="34" charset="0"/>
              </a:rPr>
              <a:t>-άδα  από διαφορετικούς θετικούς ακεραίους, που ονομάζεται </a:t>
            </a:r>
            <a:r>
              <a:rPr lang="el-GR" i="1" dirty="0" smtClean="0">
                <a:cs typeface="Arial" pitchFamily="34" charset="0"/>
              </a:rPr>
              <a:t>διάνυσμα του 	σακιδίου</a:t>
            </a:r>
            <a:r>
              <a:rPr lang="el-GR" dirty="0" smtClean="0">
                <a:cs typeface="Arial" pitchFamily="34" charset="0"/>
              </a:rPr>
              <a:t> και</a:t>
            </a:r>
          </a:p>
          <a:p>
            <a:pPr>
              <a:buNone/>
            </a:pPr>
            <a:r>
              <a:rPr lang="el-GR" dirty="0" smtClean="0">
                <a:cs typeface="Arial" pitchFamily="34" charset="0"/>
              </a:rPr>
              <a:t>		β) έναν θετικό ακέραιο </a:t>
            </a:r>
            <a:r>
              <a:rPr lang="en-US" dirty="0" smtClean="0">
                <a:cs typeface="Arial" pitchFamily="34" charset="0"/>
              </a:rPr>
              <a:t>k</a:t>
            </a:r>
            <a:r>
              <a:rPr lang="el-GR" dirty="0" smtClean="0">
                <a:cs typeface="Arial" pitchFamily="34" charset="0"/>
              </a:rPr>
              <a:t>, την </a:t>
            </a:r>
            <a:r>
              <a:rPr lang="el-GR" i="1" dirty="0" smtClean="0">
                <a:cs typeface="Arial" pitchFamily="34" charset="0"/>
              </a:rPr>
              <a:t>χωρητικότητα του σακιδίου.</a:t>
            </a:r>
          </a:p>
          <a:p>
            <a:pPr>
              <a:buNone/>
            </a:pPr>
            <a:r>
              <a:rPr lang="el-GR" i="1" dirty="0" smtClean="0">
                <a:cs typeface="Arial" pitchFamily="34" charset="0"/>
              </a:rPr>
              <a:t>		 </a:t>
            </a:r>
            <a:r>
              <a:rPr lang="el-GR" dirty="0" smtClean="0">
                <a:cs typeface="Arial" pitchFamily="34" charset="0"/>
              </a:rPr>
              <a:t>Το πρόβλημα είναι να βρούμε τέτοιους ακεραίους  των οποίων το άθροισμα να είναι 	 ίσο με </a:t>
            </a:r>
            <a:r>
              <a:rPr lang="en-US" dirty="0" smtClean="0">
                <a:cs typeface="Arial" pitchFamily="34" charset="0"/>
              </a:rPr>
              <a:t>k</a:t>
            </a:r>
            <a:r>
              <a:rPr lang="el-GR" dirty="0" smtClean="0">
                <a:cs typeface="Arial" pitchFamily="34" charset="0"/>
              </a:rPr>
              <a:t>. </a:t>
            </a:r>
            <a:endParaRPr lang="en-US" dirty="0" smtClean="0">
              <a:cs typeface="Arial" pitchFamily="34" charset="0"/>
            </a:endParaRPr>
          </a:p>
          <a:p>
            <a:r>
              <a:rPr lang="el-GR" dirty="0" smtClean="0">
                <a:cs typeface="Arial" pitchFamily="34" charset="0"/>
              </a:rPr>
              <a:t>Πάντα μπορεί να βρεθεί μια λύση ελέγχοντας εξαντλητικά όλα τα </a:t>
            </a:r>
            <a:r>
              <a:rPr lang="en-US" dirty="0" smtClean="0">
                <a:cs typeface="Arial" pitchFamily="34" charset="0"/>
              </a:rPr>
              <a:t>2^n</a:t>
            </a:r>
            <a:r>
              <a:rPr lang="el-GR" dirty="0" smtClean="0">
                <a:cs typeface="Arial" pitchFamily="34" charset="0"/>
              </a:rPr>
              <a:t> υποσύνολα του διανύσματος σακιδίου, ψάχνοντας μήπως κάποιο από αυτά έχει άθροισμα το </a:t>
            </a:r>
            <a:r>
              <a:rPr lang="en-US" dirty="0" smtClean="0">
                <a:cs typeface="Arial" pitchFamily="34" charset="0"/>
              </a:rPr>
              <a:t>k</a:t>
            </a:r>
            <a:r>
              <a:rPr lang="el-GR" dirty="0" smtClean="0">
                <a:cs typeface="Arial" pitchFamily="34" charset="0"/>
              </a:rPr>
              <a:t>.</a:t>
            </a:r>
          </a:p>
          <a:p>
            <a:pPr>
              <a:buNone/>
            </a:pPr>
            <a:r>
              <a:rPr lang="el-GR" dirty="0" smtClean="0">
                <a:cs typeface="Arial" pitchFamily="34" charset="0"/>
              </a:rPr>
              <a:t>	 Για μεγάλο </a:t>
            </a:r>
            <a:r>
              <a:rPr lang="en-US" dirty="0" smtClean="0">
                <a:cs typeface="Arial" pitchFamily="34" charset="0"/>
              </a:rPr>
              <a:t>n</a:t>
            </a:r>
            <a:r>
              <a:rPr lang="el-GR" dirty="0" smtClean="0">
                <a:cs typeface="Arial" pitchFamily="34" charset="0"/>
              </a:rPr>
              <a:t> αυτός ο υπολογισμός είναι απρόσιτος. </a:t>
            </a:r>
            <a:endParaRPr lang="en-US" dirty="0" smtClean="0">
              <a:cs typeface="Arial" pitchFamily="34" charset="0"/>
            </a:endParaRPr>
          </a:p>
          <a:p>
            <a:pPr>
              <a:buNone/>
            </a:pPr>
            <a:endParaRPr lang="en-US" dirty="0"/>
          </a:p>
        </p:txBody>
      </p:sp>
      <p:sp>
        <p:nvSpPr>
          <p:cNvPr id="3" name="Title 2"/>
          <p:cNvSpPr>
            <a:spLocks noGrp="1"/>
          </p:cNvSpPr>
          <p:nvPr>
            <p:ph type="title"/>
          </p:nvPr>
        </p:nvSpPr>
        <p:spPr/>
        <p:txBody>
          <a:bodyPr/>
          <a:lstStyle/>
          <a:p>
            <a:pPr algn="ctr"/>
            <a:r>
              <a:rPr lang="el-GR" dirty="0" smtClean="0"/>
              <a:t>Κρυπτοσύστημα Σακιδίου(1)</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l-GR" sz="2000" dirty="0" smtClean="0">
                <a:cs typeface="Arial" pitchFamily="34" charset="0"/>
              </a:rPr>
              <a:t>Ορίζουμε μια συνάρτηση </a:t>
            </a:r>
            <a:r>
              <a:rPr lang="en-US" sz="2000" dirty="0" smtClean="0">
                <a:cs typeface="Arial" pitchFamily="34" charset="0"/>
              </a:rPr>
              <a:t>f(x)</a:t>
            </a:r>
            <a:r>
              <a:rPr lang="el-GR" sz="2000" dirty="0" smtClean="0">
                <a:cs typeface="Arial" pitchFamily="34" charset="0"/>
              </a:rPr>
              <a:t> ως εξής: </a:t>
            </a:r>
            <a:endParaRPr lang="en-US" sz="2000" dirty="0" smtClean="0">
              <a:cs typeface="Arial" pitchFamily="34" charset="0"/>
            </a:endParaRPr>
          </a:p>
          <a:p>
            <a:pPr>
              <a:buNone/>
            </a:pPr>
            <a:r>
              <a:rPr lang="en-US" sz="2000" dirty="0" smtClean="0">
                <a:cs typeface="Arial" pitchFamily="34" charset="0"/>
              </a:rPr>
              <a:t>		</a:t>
            </a:r>
            <a:r>
              <a:rPr lang="el-GR" sz="2000" dirty="0" smtClean="0">
                <a:cs typeface="Arial" pitchFamily="34" charset="0"/>
              </a:rPr>
              <a:t>Έστω </a:t>
            </a:r>
            <a:r>
              <a:rPr lang="en-US" sz="2000" dirty="0" smtClean="0">
                <a:cs typeface="Arial" pitchFamily="34" charset="0"/>
              </a:rPr>
              <a:t>X</a:t>
            </a:r>
            <a:r>
              <a:rPr lang="el-GR" sz="2000" dirty="0" smtClean="0">
                <a:cs typeface="Arial" pitchFamily="34" charset="0"/>
              </a:rPr>
              <a:t> η δυαδική αναπαράσταση ( με </a:t>
            </a:r>
            <a:r>
              <a:rPr lang="en-US" sz="2000" dirty="0" smtClean="0">
                <a:cs typeface="Arial" pitchFamily="34" charset="0"/>
              </a:rPr>
              <a:t>n</a:t>
            </a:r>
            <a:r>
              <a:rPr lang="el-GR" sz="2000" dirty="0" smtClean="0">
                <a:cs typeface="Arial" pitchFamily="34" charset="0"/>
              </a:rPr>
              <a:t> </a:t>
            </a:r>
            <a:r>
              <a:rPr lang="en-US" sz="2000" dirty="0" smtClean="0">
                <a:cs typeface="Arial" pitchFamily="34" charset="0"/>
              </a:rPr>
              <a:t>bits</a:t>
            </a:r>
            <a:r>
              <a:rPr lang="el-GR" sz="2000" dirty="0" smtClean="0">
                <a:cs typeface="Arial" pitchFamily="34" charset="0"/>
              </a:rPr>
              <a:t>) του ακεραίου </a:t>
            </a:r>
            <a:r>
              <a:rPr lang="en-US" sz="2000" dirty="0" smtClean="0">
                <a:cs typeface="Arial" pitchFamily="34" charset="0"/>
              </a:rPr>
              <a:t>x</a:t>
            </a:r>
            <a:r>
              <a:rPr lang="el-GR" sz="2000" dirty="0" smtClean="0">
                <a:cs typeface="Arial" pitchFamily="34" charset="0"/>
              </a:rPr>
              <a:t>, </a:t>
            </a:r>
            <a:r>
              <a:rPr lang="en-US" sz="2000" dirty="0" smtClean="0">
                <a:cs typeface="Arial" pitchFamily="34" charset="0"/>
              </a:rPr>
              <a:t>	</a:t>
            </a:r>
            <a:r>
              <a:rPr lang="el-GR" sz="2000" dirty="0" smtClean="0">
                <a:cs typeface="Arial" pitchFamily="34" charset="0"/>
              </a:rPr>
              <a:t>(προσθέτοντας μηδενικά στην αρχή αν είναι απαραίτητο). </a:t>
            </a:r>
          </a:p>
          <a:p>
            <a:pPr>
              <a:buNone/>
            </a:pPr>
            <a:r>
              <a:rPr lang="el-GR" sz="2000" dirty="0" smtClean="0">
                <a:cs typeface="Arial" pitchFamily="34" charset="0"/>
              </a:rPr>
              <a:t>		Το </a:t>
            </a:r>
            <a:r>
              <a:rPr lang="en-US" sz="2000" dirty="0" smtClean="0">
                <a:cs typeface="Arial" pitchFamily="34" charset="0"/>
              </a:rPr>
              <a:t>f(x)</a:t>
            </a:r>
            <a:r>
              <a:rPr lang="el-GR" sz="2000" dirty="0" smtClean="0">
                <a:cs typeface="Arial" pitchFamily="34" charset="0"/>
              </a:rPr>
              <a:t> είναι ίσο με το άθροισμα όλων των στοιχείων του διανύσματος </a:t>
            </a:r>
            <a:r>
              <a:rPr lang="en-US" sz="2000" dirty="0" smtClean="0">
                <a:cs typeface="Arial" pitchFamily="34" charset="0"/>
              </a:rPr>
              <a:t>	</a:t>
            </a:r>
            <a:r>
              <a:rPr lang="el-GR" sz="2000" dirty="0" smtClean="0">
                <a:cs typeface="Arial" pitchFamily="34" charset="0"/>
              </a:rPr>
              <a:t>σακιδίου τέτοιων ώστε το </a:t>
            </a:r>
            <a:r>
              <a:rPr lang="en-US" sz="2000" dirty="0" err="1" smtClean="0">
                <a:cs typeface="Arial" pitchFamily="34" charset="0"/>
              </a:rPr>
              <a:t>i</a:t>
            </a:r>
            <a:r>
              <a:rPr lang="el-GR" sz="2000" dirty="0" smtClean="0">
                <a:cs typeface="Arial" pitchFamily="34" charset="0"/>
              </a:rPr>
              <a:t>-οστό </a:t>
            </a:r>
            <a:r>
              <a:rPr lang="en-US" sz="2000" dirty="0" smtClean="0">
                <a:cs typeface="Arial" pitchFamily="34" charset="0"/>
              </a:rPr>
              <a:t>bit </a:t>
            </a:r>
            <a:r>
              <a:rPr lang="el-GR" sz="2000" dirty="0" smtClean="0">
                <a:cs typeface="Arial" pitchFamily="34" charset="0"/>
              </a:rPr>
              <a:t> του </a:t>
            </a:r>
            <a:r>
              <a:rPr lang="en-US" sz="2000" dirty="0" smtClean="0">
                <a:cs typeface="Arial" pitchFamily="34" charset="0"/>
              </a:rPr>
              <a:t>x</a:t>
            </a:r>
            <a:r>
              <a:rPr lang="el-GR" sz="2000" dirty="0" smtClean="0">
                <a:cs typeface="Arial" pitchFamily="34" charset="0"/>
              </a:rPr>
              <a:t> να είναι άσσος.</a:t>
            </a:r>
            <a:endParaRPr lang="en-US" sz="2000" dirty="0" smtClean="0">
              <a:cs typeface="Arial" pitchFamily="34" charset="0"/>
            </a:endParaRPr>
          </a:p>
          <a:p>
            <a:endParaRPr lang="en-US" sz="2000" dirty="0" smtClean="0">
              <a:cs typeface="Arial" pitchFamily="34" charset="0"/>
            </a:endParaRPr>
          </a:p>
          <a:p>
            <a:r>
              <a:rPr lang="en-US" sz="2000" dirty="0" smtClean="0">
                <a:cs typeface="Arial" pitchFamily="34" charset="0"/>
              </a:rPr>
              <a:t>f(x)=A B(x), </a:t>
            </a:r>
            <a:endParaRPr lang="el-GR" sz="2000" dirty="0" smtClean="0">
              <a:cs typeface="Arial" pitchFamily="34" charset="0"/>
            </a:endParaRPr>
          </a:p>
          <a:p>
            <a:pPr>
              <a:buNone/>
            </a:pPr>
            <a:r>
              <a:rPr lang="el-GR" sz="2000" dirty="0" smtClean="0">
                <a:cs typeface="Arial" pitchFamily="34" charset="0"/>
              </a:rPr>
              <a:t>		</a:t>
            </a:r>
            <a:r>
              <a:rPr lang="en-US" sz="2000" dirty="0" smtClean="0">
                <a:cs typeface="Arial" pitchFamily="34" charset="0"/>
              </a:rPr>
              <a:t>A  </a:t>
            </a:r>
            <a:r>
              <a:rPr lang="el-GR" sz="2000" dirty="0" smtClean="0">
                <a:cs typeface="Arial" pitchFamily="34" charset="0"/>
              </a:rPr>
              <a:t>το διάνυσμα σακιδίου,</a:t>
            </a:r>
          </a:p>
          <a:p>
            <a:pPr>
              <a:buNone/>
            </a:pPr>
            <a:r>
              <a:rPr lang="el-GR" sz="2000" dirty="0" smtClean="0">
                <a:cs typeface="Arial" pitchFamily="34" charset="0"/>
              </a:rPr>
              <a:t>		Β(</a:t>
            </a:r>
            <a:r>
              <a:rPr lang="en-US" sz="2000" dirty="0" smtClean="0">
                <a:cs typeface="Arial" pitchFamily="34" charset="0"/>
              </a:rPr>
              <a:t>x</a:t>
            </a:r>
            <a:r>
              <a:rPr lang="el-GR" sz="2000" dirty="0" smtClean="0">
                <a:cs typeface="Arial" pitchFamily="34" charset="0"/>
              </a:rPr>
              <a:t>) η δυαδική αναπαράσταση του </a:t>
            </a:r>
            <a:r>
              <a:rPr lang="en-US" sz="2000" dirty="0" smtClean="0">
                <a:cs typeface="Arial" pitchFamily="34" charset="0"/>
              </a:rPr>
              <a:t>x</a:t>
            </a:r>
            <a:r>
              <a:rPr lang="el-GR" sz="2000" dirty="0" smtClean="0">
                <a:cs typeface="Arial" pitchFamily="34" charset="0"/>
              </a:rPr>
              <a:t> γραμμένη ως διάνυσμα στήλη</a:t>
            </a:r>
            <a:r>
              <a:rPr lang="en-US" sz="2000" dirty="0" smtClean="0">
                <a:cs typeface="Arial" pitchFamily="34" charset="0"/>
              </a:rPr>
              <a:t>. </a:t>
            </a:r>
          </a:p>
          <a:p>
            <a:r>
              <a:rPr lang="el-GR" sz="2000" dirty="0" smtClean="0">
                <a:cs typeface="Arial" pitchFamily="34" charset="0"/>
              </a:rPr>
              <a:t>Με τον παραπάνω ορισμό η </a:t>
            </a:r>
            <a:r>
              <a:rPr lang="en-US" sz="2000" dirty="0" smtClean="0">
                <a:cs typeface="Arial" pitchFamily="34" charset="0"/>
              </a:rPr>
              <a:t>f </a:t>
            </a:r>
            <a:r>
              <a:rPr lang="el-GR" sz="2000" dirty="0" smtClean="0">
                <a:cs typeface="Arial" pitchFamily="34" charset="0"/>
              </a:rPr>
              <a:t>είναι </a:t>
            </a:r>
            <a:r>
              <a:rPr lang="en-US" sz="2000" dirty="0" smtClean="0">
                <a:cs typeface="Arial" pitchFamily="34" charset="0"/>
              </a:rPr>
              <a:t>one-way </a:t>
            </a:r>
            <a:r>
              <a:rPr lang="el-GR" sz="2000" dirty="0" smtClean="0">
                <a:cs typeface="Arial" pitchFamily="34" charset="0"/>
              </a:rPr>
              <a:t>αφού η αντιστροφή της αντιστοιχεί στην λύση του προβλήματος του σακιδίου.</a:t>
            </a:r>
            <a:endParaRPr lang="en-US" sz="2000" dirty="0" smtClean="0">
              <a:cs typeface="Arial" pitchFamily="34" charset="0"/>
            </a:endParaRPr>
          </a:p>
        </p:txBody>
      </p:sp>
      <p:sp>
        <p:nvSpPr>
          <p:cNvPr id="3" name="Title 2"/>
          <p:cNvSpPr>
            <a:spLocks noGrp="1"/>
          </p:cNvSpPr>
          <p:nvPr>
            <p:ph type="title"/>
          </p:nvPr>
        </p:nvSpPr>
        <p:spPr/>
        <p:txBody>
          <a:bodyPr>
            <a:normAutofit fontScale="90000"/>
          </a:bodyPr>
          <a:lstStyle/>
          <a:p>
            <a:pPr algn="ctr"/>
            <a:r>
              <a:rPr lang="el-GR" dirty="0" smtClean="0"/>
              <a:t>Κρυπτοσύστημα Σακιδίου(</a:t>
            </a:r>
            <a:r>
              <a:rPr lang="en-US" dirty="0" smtClean="0"/>
              <a:t>2</a:t>
            </a:r>
            <a:r>
              <a:rPr lang="el-GR" dirty="0" smtClean="0"/>
              <a:t>)</a:t>
            </a:r>
            <a:br>
              <a:rPr lang="el-GR" dirty="0" smtClean="0"/>
            </a:br>
            <a:r>
              <a:rPr lang="el-GR" dirty="0" smtClean="0"/>
              <a:t>Η συνάρτηση </a:t>
            </a:r>
            <a:r>
              <a:rPr lang="en-US" dirty="0" smtClean="0"/>
              <a:t>f(x)</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sz="2400" dirty="0" smtClean="0">
                <a:cs typeface="Arial" pitchFamily="34" charset="0"/>
              </a:rPr>
              <a:t>Το αρχικό κείμενο γράφεται με την μορφή δυαδικής ακολουθίας αντικαθιστώντας κάθε γράμμα του αλφαβήτου με τον αντίστοιχο αριθμό (π.χ. </a:t>
            </a:r>
            <a:r>
              <a:rPr lang="en-US" sz="2400" dirty="0" smtClean="0">
                <a:cs typeface="Arial" pitchFamily="34" charset="0"/>
              </a:rPr>
              <a:t>ASCII</a:t>
            </a:r>
            <a:r>
              <a:rPr lang="el-GR" sz="2400" dirty="0" smtClean="0">
                <a:cs typeface="Arial" pitchFamily="34" charset="0"/>
              </a:rPr>
              <a:t>)  (γραμμένο σε δυαδική μορφή). </a:t>
            </a:r>
          </a:p>
          <a:p>
            <a:r>
              <a:rPr lang="el-GR" sz="2400" dirty="0" smtClean="0">
                <a:cs typeface="Arial" pitchFamily="34" charset="0"/>
              </a:rPr>
              <a:t>Κάθε ακολουθία των </a:t>
            </a:r>
            <a:r>
              <a:rPr lang="en-US" sz="2400" dirty="0" smtClean="0">
                <a:cs typeface="Arial" pitchFamily="34" charset="0"/>
              </a:rPr>
              <a:t>n</a:t>
            </a:r>
            <a:r>
              <a:rPr lang="el-GR" sz="2400" dirty="0" smtClean="0">
                <a:cs typeface="Arial" pitchFamily="34" charset="0"/>
              </a:rPr>
              <a:t> </a:t>
            </a:r>
            <a:r>
              <a:rPr lang="en-US" sz="2400" dirty="0" smtClean="0">
                <a:cs typeface="Arial" pitchFamily="34" charset="0"/>
              </a:rPr>
              <a:t>bits </a:t>
            </a:r>
            <a:r>
              <a:rPr lang="el-GR" sz="2400" dirty="0" smtClean="0">
                <a:cs typeface="Arial" pitchFamily="34" charset="0"/>
              </a:rPr>
              <a:t>κρυπτογραφείται υπολογίζοντας τη συνάρτηση </a:t>
            </a:r>
            <a:r>
              <a:rPr lang="en-US" sz="2400" dirty="0" smtClean="0">
                <a:cs typeface="Arial" pitchFamily="34" charset="0"/>
              </a:rPr>
              <a:t>f</a:t>
            </a:r>
            <a:r>
              <a:rPr lang="el-GR" sz="2400" dirty="0" smtClean="0">
                <a:cs typeface="Arial" pitchFamily="34" charset="0"/>
              </a:rPr>
              <a:t> για το συγκεκριμένο κομμάτι (</a:t>
            </a:r>
            <a:r>
              <a:rPr lang="en-US" sz="2400" dirty="0" smtClean="0">
                <a:cs typeface="Arial" pitchFamily="34" charset="0"/>
              </a:rPr>
              <a:t>block</a:t>
            </a:r>
            <a:r>
              <a:rPr lang="el-GR" sz="2400" dirty="0" smtClean="0">
                <a:cs typeface="Arial" pitchFamily="34" charset="0"/>
              </a:rPr>
              <a:t>). </a:t>
            </a:r>
            <a:endParaRPr lang="en-US" sz="2400" dirty="0" smtClean="0">
              <a:cs typeface="Arial" pitchFamily="34" charset="0"/>
            </a:endParaRPr>
          </a:p>
          <a:p>
            <a:endParaRPr lang="en-US" dirty="0"/>
          </a:p>
        </p:txBody>
      </p:sp>
      <p:sp>
        <p:nvSpPr>
          <p:cNvPr id="3" name="Title 2"/>
          <p:cNvSpPr>
            <a:spLocks noGrp="1"/>
          </p:cNvSpPr>
          <p:nvPr>
            <p:ph type="title"/>
          </p:nvPr>
        </p:nvSpPr>
        <p:spPr/>
        <p:txBody>
          <a:bodyPr>
            <a:normAutofit fontScale="90000"/>
          </a:bodyPr>
          <a:lstStyle/>
          <a:p>
            <a:pPr algn="ctr"/>
            <a:r>
              <a:rPr lang="el-GR" dirty="0" smtClean="0"/>
              <a:t>Κρυπτοσύστημα Σακιδίου(3) </a:t>
            </a:r>
            <a:br>
              <a:rPr lang="el-GR" dirty="0" smtClean="0"/>
            </a:br>
            <a:r>
              <a:rPr lang="el-GR" dirty="0" smtClean="0"/>
              <a:t>Κρυπτογράφηση με την </a:t>
            </a:r>
            <a:r>
              <a:rPr lang="en-US" dirty="0" smtClean="0"/>
              <a:t>f(x)</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l-GR" dirty="0" smtClean="0"/>
              <a:t>Η αποκρυπτογράφηση είναι εξίσου δύσκολη με ένα </a:t>
            </a:r>
            <a:r>
              <a:rPr lang="en-US" dirty="0" smtClean="0"/>
              <a:t>NP</a:t>
            </a:r>
            <a:r>
              <a:rPr lang="el-GR" dirty="0" smtClean="0"/>
              <a:t>-πλήρες πρόβλημα. </a:t>
            </a:r>
          </a:p>
          <a:p>
            <a:r>
              <a:rPr lang="el-GR" dirty="0" smtClean="0"/>
              <a:t>Όμως ο νόμιμος χρήστης (που γνωρίζει μια μυστική καταπακτή) χρειάζεται να λύσει ένα εύκολο στιγμιότυπο του προβλήματος του σακιδίου.</a:t>
            </a:r>
          </a:p>
          <a:p>
            <a:r>
              <a:rPr lang="el-GR" dirty="0" smtClean="0"/>
              <a:t>Μια κλάση από εύκολα προβλήματα σακιδίου είναι αυτή των προβλημάτων που χρησιμοποιούν υπεραυξητικά διανύσματα σακιδίου .</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l-GR" dirty="0" smtClean="0"/>
              <a:t>Κρυπτοσύστημα Σακιδίου(</a:t>
            </a:r>
            <a:r>
              <a:rPr lang="en-US" dirty="0" smtClean="0"/>
              <a:t>4</a:t>
            </a:r>
            <a:r>
              <a:rPr lang="el-GR" dirty="0" smtClean="0"/>
              <a:t>) </a:t>
            </a:r>
            <a:br>
              <a:rPr lang="el-GR" dirty="0" smtClean="0"/>
            </a:br>
            <a:r>
              <a:rPr lang="el-GR" dirty="0" smtClean="0"/>
              <a:t>Αποκρυπτογράφηση με την </a:t>
            </a:r>
            <a:r>
              <a:rPr lang="en-US" dirty="0" smtClean="0"/>
              <a:t>f(x)</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745</TotalTime>
  <Words>1786</Words>
  <Application>Microsoft Office PowerPoint</Application>
  <PresentationFormat>On-screen Show (4:3)</PresentationFormat>
  <Paragraphs>150</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Paper</vt:lpstr>
      <vt:lpstr>Κρυπτογραφια και  πολυπλοκοτητΑ</vt:lpstr>
      <vt:lpstr>Το Κρυπτοσύστημα Σακιδίου</vt:lpstr>
      <vt:lpstr>Το πρόβλημα Σακιδίου  (Knapsack problem)</vt:lpstr>
      <vt:lpstr>Πρόβλημα Αθροίσματος Υποσυνόλων (Subset Sum)</vt:lpstr>
      <vt:lpstr>Κλάση NP-complete</vt:lpstr>
      <vt:lpstr>Κρυπτοσύστημα Σακιδίου(1)</vt:lpstr>
      <vt:lpstr>Κρυπτοσύστημα Σακιδίου(2) Η συνάρτηση f(x)</vt:lpstr>
      <vt:lpstr>Κρυπτοσύστημα Σακιδίου(3)  Κρυπτογράφηση με την f(x)</vt:lpstr>
      <vt:lpstr>Κρυπτοσύστημα Σακιδίου(4)  Αποκρυπτογράφηση με την f(x)</vt:lpstr>
      <vt:lpstr>Κρυπτοσύστημα Σακιδίου(5)  Υπεραυξητικά διανύσματα</vt:lpstr>
      <vt:lpstr>Κρυπτοσύστημα Σακιδίου(6) Το «ανακάτεμα»</vt:lpstr>
      <vt:lpstr>Η επίθεση του Shamir(1)</vt:lpstr>
      <vt:lpstr>Η επίθεση του Shamir(1) Πρώτο μέρος</vt:lpstr>
      <vt:lpstr>Η επίθεση του Shamir(2) Δεύτερο μέρος</vt:lpstr>
      <vt:lpstr>Η επίθεση του Shamir(2) Ο αλγόριθμος αναλυτικά</vt:lpstr>
      <vt:lpstr>Η επίθεση του Shamir(3) WA(i) (mod M0)</vt:lpstr>
      <vt:lpstr>Η επίθεση του Shamir(4) WA(i) (mod M0)</vt:lpstr>
      <vt:lpstr>Η επίθεση του Shamir(5) WA(i) (mod M0)</vt:lpstr>
      <vt:lpstr>Η επίθεση του Shamir(6) WA(i) (mod M0)</vt:lpstr>
      <vt:lpstr>Η επίθεση του Shamir(7) Δύο προβλήματα (1)</vt:lpstr>
      <vt:lpstr>Η επίθεση του Shamir(8) Δύο προβλήματα (2)</vt:lpstr>
      <vt:lpstr>Η επίθεση του Shamir(9) Υπερτιθέμενες καμπύλες</vt:lpstr>
      <vt:lpstr>Η επίθεση του Shamir(10) Το διάστημα [α,α+ε](1)</vt:lpstr>
      <vt:lpstr>Η επίθεση του Shamir(11) Το διάστημα [α,α+ε](2)</vt:lpstr>
      <vt:lpstr>Η επίθεση του Shamir(12) Τελευταίο βήμα</vt:lpstr>
      <vt:lpstr>Η επίθεση του Shamir(13) Κρυπτανάλυση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Κρυπτογραφια και  πολυπλοκοτητΑ</dc:title>
  <dc:creator>ILIANA</dc:creator>
  <cp:lastModifiedBy>ILIANA</cp:lastModifiedBy>
  <cp:revision>61</cp:revision>
  <dcterms:created xsi:type="dcterms:W3CDTF">2012-02-07T12:19:03Z</dcterms:created>
  <dcterms:modified xsi:type="dcterms:W3CDTF">2012-02-09T11:26:43Z</dcterms:modified>
</cp:coreProperties>
</file>