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F1F9F-B08C-44EB-958B-AFEBA6E93812}" type="datetimeFigureOut">
              <a:rPr lang="el-GR" smtClean="0"/>
              <a:pPr/>
              <a:t>4/2/2012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9CE0-3D42-43B9-B017-868AD21D50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vt.edu/people/ezbrown/doc/sqrt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2130425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Tonelli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Shanks Algorithm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1156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C# implementation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Αν το πρόσημο της παραπάνω αναλογίας είναι -1 τότε βάσει του κριτηρίου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Euler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δεν έχει τετραγωνική ρίζα (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 p).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Ο αλγόριθμός σταματάει εδω.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Αν όμως το πρόσημο του 1 είναι + τότε παραγοντοποιούμε το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με τον εξής τρόπο: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Με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περιττό και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θετικό.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915816" y="2780928"/>
          <a:ext cx="2920330" cy="834380"/>
        </p:xfrm>
        <a:graphic>
          <a:graphicData uri="http://schemas.openxmlformats.org/presentationml/2006/ole">
            <p:oleObj spid="_x0000_s26627" name="Equation" r:id="rId3" imgW="799920" imgH="2286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 Εύρεση ενός αιρθμού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ο οποίος δεν έχει ρίζα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 p)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δηλαδή: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555776" y="2780928"/>
          <a:ext cx="3373298" cy="1008112"/>
        </p:xfrm>
        <a:graphic>
          <a:graphicData uri="http://schemas.openxmlformats.org/presentationml/2006/ole">
            <p:oleObj spid="_x0000_s27651" name="Equation" r:id="rId3" imgW="1104840" imgH="33012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5) Αρχικοποιούμε τις παρακάτω μεταβλητές 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(όλες οι αναλογίες είναι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 p))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(πρώτη πρόβλεψη για την τετραγωνική ρίζα)</a:t>
            </a:r>
          </a:p>
          <a:p>
            <a:pPr>
              <a:buNone/>
            </a:pP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(πρώτη πρόβλεψη για τον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fudge factor)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(οι δυνάμεις του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θα ανανεώνουν τα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(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θα μειώνεται με κάθε ανανέωση του αλγορίθμου)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55576" y="3140968"/>
          <a:ext cx="1494388" cy="2952328"/>
        </p:xfrm>
        <a:graphic>
          <a:graphicData uri="http://schemas.openxmlformats.org/presentationml/2006/ole">
            <p:oleObj spid="_x0000_s28674" name="Equation" r:id="rId3" imgW="520560" imgH="102852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6) Από το 3</a:t>
            </a:r>
            <a:r>
              <a:rPr lang="el-GR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σημείο στο θεώρημα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FEL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υπάρχει ένας ακέραιος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για τον οποίο ισχύει: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και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Εύρεση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για το οποίο ισχύει :</a:t>
            </a:r>
          </a:p>
          <a:p>
            <a:pPr>
              <a:buNone/>
            </a:pPr>
            <a:endParaRPr lang="el-GR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347864" y="2636912"/>
          <a:ext cx="1944217" cy="439017"/>
        </p:xfrm>
        <a:graphic>
          <a:graphicData uri="http://schemas.openxmlformats.org/presentationml/2006/ole">
            <p:oleObj spid="_x0000_s29698" name="Equation" r:id="rId3" imgW="787320" imgH="17748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275856" y="3284984"/>
          <a:ext cx="2131438" cy="576064"/>
        </p:xfrm>
        <a:graphic>
          <a:graphicData uri="http://schemas.openxmlformats.org/presentationml/2006/ole">
            <p:oleObj spid="_x0000_s29699" name="Equation" r:id="rId4" imgW="939600" imgH="25380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203848" y="5085184"/>
          <a:ext cx="2232248" cy="666342"/>
        </p:xfrm>
        <a:graphic>
          <a:graphicData uri="http://schemas.openxmlformats.org/presentationml/2006/ole">
            <p:oleObj spid="_x0000_s29700" name="Equation" r:id="rId5" imgW="850680" imgH="2538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7) Αν το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είναι 0 τότε τελιώσαμε,επιστρέφουμε την τιμή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8) Αν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&gt; 0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τότε ανανεώνουμε τις μεταβλητές 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699792" y="2492896"/>
          <a:ext cx="3732741" cy="2799556"/>
        </p:xfrm>
        <a:graphic>
          <a:graphicData uri="http://schemas.openxmlformats.org/presentationml/2006/ole">
            <p:oleObj spid="_x0000_s30722" name="Equation" r:id="rId3" imgW="1320480" imgH="99036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9) Πάμε πίσω στο βήμα 6 με την νέα τιμή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που είναι η παλιά τιμή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To m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μειώνεται σε κάθε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loop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μέχρι να γίνει 0  και να σταματήσει στο βήμα 7.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Πηγή:</a:t>
            </a:r>
          </a:p>
          <a:p>
            <a:pPr lvl="0">
              <a:buNone/>
            </a:pPr>
            <a:r>
              <a:rPr lang="en-US" u="sng" dirty="0" smtClean="0">
                <a:hlinkClick r:id="rId2"/>
              </a:rPr>
              <a:t>http</a:t>
            </a:r>
            <a:r>
              <a:rPr lang="el-GR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math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vt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edu</a:t>
            </a:r>
            <a:r>
              <a:rPr lang="el-GR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people</a:t>
            </a:r>
            <a:r>
              <a:rPr lang="el-GR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ezbrown</a:t>
            </a:r>
            <a:r>
              <a:rPr lang="el-GR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doc</a:t>
            </a:r>
            <a:r>
              <a:rPr lang="el-GR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sqrts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pdf</a:t>
            </a:r>
            <a:endParaRPr lang="el-GR" dirty="0" smtClean="0"/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Daniel Shanks(1917-1996)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1973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Alberto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Tonelli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(1849-1921) 1891</a:t>
            </a:r>
          </a:p>
        </p:txBody>
      </p:sp>
      <p:pic>
        <p:nvPicPr>
          <p:cNvPr id="1026" name="Picture 2" descr="C:\Users\Fadi\Desktop\Daniel_Shan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628800"/>
            <a:ext cx="1261888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Χρήση του Αλγορίθμου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Όπου χρειάζεται υπολογισμός της τετραγωνικής ρίζας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a(mod p)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Κρυπτοσύστημα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Rabin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Υπολογισμός σημείων σε Ελλειπτικές Καμπύλες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Ισοδυναμία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 p)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Δυο αριθμοί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λέγονται ισοδύναμοι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 p)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αν ισχύει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Αυτό σημαίνει ότι: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Το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αποκαλείται βάση και το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υπόλειμμα.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59832" y="2564904"/>
          <a:ext cx="2304256" cy="550270"/>
        </p:xfrm>
        <a:graphic>
          <a:graphicData uri="http://schemas.openxmlformats.org/presentationml/2006/ole">
            <p:oleObj spid="_x0000_s2052" name="Equation" r:id="rId3" imgW="850680" imgH="20304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203848" y="3789040"/>
          <a:ext cx="1799902" cy="587976"/>
        </p:xfrm>
        <a:graphic>
          <a:graphicData uri="http://schemas.openxmlformats.org/presentationml/2006/ole">
            <p:oleObj spid="_x0000_s2053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Τετραγωνική Ρίζα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 p)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Εαν έχουμε την ισοδυναμία:</a:t>
            </a:r>
          </a:p>
          <a:p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Τότε το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είναι η τετραγωνική ρίζα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a(mod p).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347864" y="2204864"/>
          <a:ext cx="2592288" cy="648072"/>
        </p:xfrm>
        <a:graphic>
          <a:graphicData uri="http://schemas.openxmlformats.org/presentationml/2006/ole">
            <p:oleObj spid="_x0000_s18434" name="Equation" r:id="rId3" imgW="914400" imgH="2286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Ταξη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a(mod m)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Τάξη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a(mod m)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είναι το μικρότερο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για το οποίο ισχύει:</a:t>
            </a:r>
          </a:p>
          <a:p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Συμβολίζεται 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Παράδειγμα: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lvl="1"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347864" y="2636912"/>
          <a:ext cx="1988221" cy="504056"/>
        </p:xfrm>
        <a:graphic>
          <a:graphicData uri="http://schemas.openxmlformats.org/presentationml/2006/ole">
            <p:oleObj spid="_x0000_s19459" name="Equation" r:id="rId3" imgW="901440" imgH="22860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419872" y="3861048"/>
          <a:ext cx="1728192" cy="576064"/>
        </p:xfrm>
        <a:graphic>
          <a:graphicData uri="http://schemas.openxmlformats.org/presentationml/2006/ole">
            <p:oleObj spid="_x0000_s19460" name="Equation" r:id="rId4" imgW="685800" imgH="228600" progId="Equation.DSMT4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627784" y="5085184"/>
          <a:ext cx="3960440" cy="565777"/>
        </p:xfrm>
        <a:graphic>
          <a:graphicData uri="http://schemas.openxmlformats.org/presentationml/2006/ole">
            <p:oleObj spid="_x0000_s19462" name="Equation" r:id="rId5" imgW="1688760" imgH="2412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Θεώρημα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Fermat-Euler-Lagrange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Αν ισχύουν: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a,m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είναι σχετικά πρώτοι μεταξύ τους ,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μονός πρώτος ,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a,p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σχετικά πρώτοι.</a:t>
            </a:r>
          </a:p>
          <a:p>
            <a:pPr>
              <a:buNone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Τότε:</a:t>
            </a:r>
          </a:p>
          <a:p>
            <a:pPr marL="457200" indent="-457200">
              <a:buAutoNum type="arabicParenBoth"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πάντα υπάρχει.</a:t>
            </a:r>
          </a:p>
          <a:p>
            <a:pPr marL="457200" indent="-457200">
              <a:buAutoNum type="arabicParenBoth"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(Μικρό Θεώρημα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Fermat)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τότε</a:t>
            </a:r>
          </a:p>
          <a:p>
            <a:pPr marL="457200" indent="-457200">
              <a:buAutoNum type="arabicParenBoth"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(Κριτήριο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Euler)                                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σημαίνει ότι έχει ή δεν έχει ρίζα ο α(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 p).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71600" y="3861048"/>
          <a:ext cx="792088" cy="407360"/>
        </p:xfrm>
        <a:graphic>
          <a:graphicData uri="http://schemas.openxmlformats.org/presentationml/2006/ole">
            <p:oleObj spid="_x0000_s20482" name="Equation" r:id="rId3" imgW="444240" imgH="22860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283968" y="4293096"/>
          <a:ext cx="3715613" cy="432048"/>
        </p:xfrm>
        <a:graphic>
          <a:graphicData uri="http://schemas.openxmlformats.org/presentationml/2006/ole">
            <p:oleObj spid="_x0000_s20483" name="Equation" r:id="rId4" imgW="2184120" imgH="25380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403648" y="4725144"/>
          <a:ext cx="2232248" cy="432048"/>
        </p:xfrm>
        <a:graphic>
          <a:graphicData uri="http://schemas.openxmlformats.org/presentationml/2006/ole">
            <p:oleObj spid="_x0000_s20485" name="Equation" r:id="rId5" imgW="1180800" imgH="22860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355976" y="4725144"/>
          <a:ext cx="1440160" cy="434334"/>
        </p:xfrm>
        <a:graphic>
          <a:graphicData uri="http://schemas.openxmlformats.org/presentationml/2006/ole">
            <p:oleObj spid="_x0000_s20486" name="Equation" r:id="rId6" imgW="799920" imgH="241200" progId="Equation.DSMT4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3059832" y="5013176"/>
          <a:ext cx="2459350" cy="576064"/>
        </p:xfrm>
        <a:graphic>
          <a:graphicData uri="http://schemas.openxmlformats.org/presentationml/2006/ole">
            <p:oleObj spid="_x0000_s20487" name="Equation" r:id="rId7" imgW="1409400" imgH="33012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Λήμμα 1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πρώτος και ισχύει :</a:t>
            </a:r>
          </a:p>
          <a:p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Έχει ώς συνέπεια: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275856" y="2204864"/>
          <a:ext cx="2272252" cy="576064"/>
        </p:xfrm>
        <a:graphic>
          <a:graphicData uri="http://schemas.openxmlformats.org/presentationml/2006/ole">
            <p:oleObj spid="_x0000_s21506" name="Equation" r:id="rId3" imgW="901440" imgH="22860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03848" y="3844279"/>
          <a:ext cx="2376264" cy="520825"/>
        </p:xfrm>
        <a:graphic>
          <a:graphicData uri="http://schemas.openxmlformats.org/presentationml/2006/ole">
            <p:oleObj spid="_x0000_s21507" name="Equation" r:id="rId4" imgW="927000" imgH="20304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Αλγόριθμος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Επιλέγουμε έναν αριθμό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και έναν πρώτο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p&gt;2 ,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με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a,p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= 1.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Θέλουμε να υπολογίσουμε το                 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Από το Μικρό Θεώρημα του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Fermat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έχουμε ότι: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Άρα από το λήμμα 1 βρίσκουμε ότι: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012160" y="2636912"/>
          <a:ext cx="1570328" cy="648072"/>
        </p:xfrm>
        <a:graphic>
          <a:graphicData uri="http://schemas.openxmlformats.org/presentationml/2006/ole">
            <p:oleObj spid="_x0000_s22532" name="Equation" r:id="rId3" imgW="799920" imgH="330120" progId="Equation.DSMT4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275855" y="3861048"/>
          <a:ext cx="2376265" cy="548369"/>
        </p:xfrm>
        <a:graphic>
          <a:graphicData uri="http://schemas.openxmlformats.org/presentationml/2006/ole">
            <p:oleObj spid="_x0000_s22534" name="Equation" r:id="rId4" imgW="990360" imgH="228600" progId="Equation.DSMT4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203848" y="5085184"/>
          <a:ext cx="2664296" cy="796226"/>
        </p:xfrm>
        <a:graphic>
          <a:graphicData uri="http://schemas.openxmlformats.org/presentationml/2006/ole">
            <p:oleObj spid="_x0000_s22535" name="Equation" r:id="rId5" imgW="1104840" imgH="33012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467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Tonelli-Shanks Algorithm</vt:lpstr>
      <vt:lpstr>Introduction</vt:lpstr>
      <vt:lpstr>Χρήση του Αλγορίθμου</vt:lpstr>
      <vt:lpstr>Ισοδυναμία (mod p)</vt:lpstr>
      <vt:lpstr>Τετραγωνική Ρίζα (mod p)</vt:lpstr>
      <vt:lpstr>Ταξη του a(mod m)</vt:lpstr>
      <vt:lpstr>Θεώρημα Fermat-Euler-Lagrange</vt:lpstr>
      <vt:lpstr>Λήμμα 1</vt:lpstr>
      <vt:lpstr>Αλγόριθμος</vt:lpstr>
      <vt:lpstr>Αλγόριθμος</vt:lpstr>
      <vt:lpstr>Αλγόριθμος</vt:lpstr>
      <vt:lpstr>Αλγόριθμος</vt:lpstr>
      <vt:lpstr>Αλγόριθμος</vt:lpstr>
      <vt:lpstr>Αλγόριθμος</vt:lpstr>
      <vt:lpstr>Αλγόριθμος</vt:lpstr>
      <vt:lpstr>Αλγόριθμος</vt:lpstr>
      <vt:lpstr>Αλγόριθμος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Tonelli Shanks Algorithm</dc:title>
  <dc:creator>Fadi</dc:creator>
  <cp:lastModifiedBy>Fadi</cp:lastModifiedBy>
  <cp:revision>30</cp:revision>
  <dcterms:created xsi:type="dcterms:W3CDTF">2012-01-29T18:34:48Z</dcterms:created>
  <dcterms:modified xsi:type="dcterms:W3CDTF">2012-02-04T15:23:56Z</dcterms:modified>
</cp:coreProperties>
</file>