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7" autoAdjust="0"/>
    <p:restoredTop sz="94638" autoAdjust="0"/>
  </p:normalViewPr>
  <p:slideViewPr>
    <p:cSldViewPr>
      <p:cViewPr varScale="1">
        <p:scale>
          <a:sx n="54" d="100"/>
          <a:sy n="54" d="100"/>
        </p:scale>
        <p:origin x="-137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F1F9F-B08C-44EB-958B-AFEBA6E93812}" type="datetimeFigureOut">
              <a:rPr lang="el-GR" smtClean="0"/>
              <a:pPr/>
              <a:t>4/2/2012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A9CE0-3D42-43B9-B017-868AD21D505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F1F9F-B08C-44EB-958B-AFEBA6E93812}" type="datetimeFigureOut">
              <a:rPr lang="el-GR" smtClean="0"/>
              <a:pPr/>
              <a:t>4/2/2012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A9CE0-3D42-43B9-B017-868AD21D505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F1F9F-B08C-44EB-958B-AFEBA6E93812}" type="datetimeFigureOut">
              <a:rPr lang="el-GR" smtClean="0"/>
              <a:pPr/>
              <a:t>4/2/2012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A9CE0-3D42-43B9-B017-868AD21D505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F1F9F-B08C-44EB-958B-AFEBA6E93812}" type="datetimeFigureOut">
              <a:rPr lang="el-GR" smtClean="0"/>
              <a:pPr/>
              <a:t>4/2/2012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A9CE0-3D42-43B9-B017-868AD21D505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F1F9F-B08C-44EB-958B-AFEBA6E93812}" type="datetimeFigureOut">
              <a:rPr lang="el-GR" smtClean="0"/>
              <a:pPr/>
              <a:t>4/2/2012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A9CE0-3D42-43B9-B017-868AD21D505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F1F9F-B08C-44EB-958B-AFEBA6E93812}" type="datetimeFigureOut">
              <a:rPr lang="el-GR" smtClean="0"/>
              <a:pPr/>
              <a:t>4/2/2012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A9CE0-3D42-43B9-B017-868AD21D505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F1F9F-B08C-44EB-958B-AFEBA6E93812}" type="datetimeFigureOut">
              <a:rPr lang="el-GR" smtClean="0"/>
              <a:pPr/>
              <a:t>4/2/2012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A9CE0-3D42-43B9-B017-868AD21D505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F1F9F-B08C-44EB-958B-AFEBA6E93812}" type="datetimeFigureOut">
              <a:rPr lang="el-GR" smtClean="0"/>
              <a:pPr/>
              <a:t>4/2/2012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A9CE0-3D42-43B9-B017-868AD21D505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F1F9F-B08C-44EB-958B-AFEBA6E93812}" type="datetimeFigureOut">
              <a:rPr lang="el-GR" smtClean="0"/>
              <a:pPr/>
              <a:t>4/2/2012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A9CE0-3D42-43B9-B017-868AD21D505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F1F9F-B08C-44EB-958B-AFEBA6E93812}" type="datetimeFigureOut">
              <a:rPr lang="el-GR" smtClean="0"/>
              <a:pPr/>
              <a:t>4/2/2012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A9CE0-3D42-43B9-B017-868AD21D505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F1F9F-B08C-44EB-958B-AFEBA6E93812}" type="datetimeFigureOut">
              <a:rPr lang="el-GR" smtClean="0"/>
              <a:pPr/>
              <a:t>4/2/2012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CA9CE0-3D42-43B9-B017-868AD21D505E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F1F9F-B08C-44EB-958B-AFEBA6E93812}" type="datetimeFigureOut">
              <a:rPr lang="el-GR" smtClean="0"/>
              <a:pPr/>
              <a:t>4/2/2012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CA9CE0-3D42-43B9-B017-868AD21D505E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 thruBlk="1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22.bin"/><Relationship Id="rId4" Type="http://schemas.openxmlformats.org/officeDocument/2006/relationships/oleObject" Target="../embeddings/oleObject21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.vt.edu/people/ezbrown/doc/sqrts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3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8032" y="2130425"/>
            <a:ext cx="7772400" cy="1470025"/>
          </a:xfrm>
        </p:spPr>
        <p:txBody>
          <a:bodyPr/>
          <a:lstStyle/>
          <a:p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Tonelli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Shanks Algorithm</a:t>
            </a:r>
            <a:endParaRPr lang="el-GR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411560" y="3886200"/>
            <a:ext cx="6400800" cy="1752600"/>
          </a:xfrm>
        </p:spPr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C# implementation</a:t>
            </a:r>
            <a:endParaRPr lang="el-GR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Αλγόριθμος</a:t>
            </a:r>
            <a:endParaRPr lang="el-GR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2) Αν το πρόσημο της παραπάνω αναλογίας είναι -1 τότε βάσει του κριτηρίου του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Euler </a:t>
            </a:r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το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δεν έχει τετραγωνική ρίζα (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mod p). </a:t>
            </a:r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Ο αλγόριθμός σταματάει εδω.</a:t>
            </a:r>
          </a:p>
          <a:p>
            <a:pPr>
              <a:buNone/>
            </a:pPr>
            <a:endParaRPr lang="el-GR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l-GR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Αλγόριθμος</a:t>
            </a:r>
            <a:endParaRPr lang="el-GR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3) Αν όμως το πρόσημο του 1 είναι + τότε παραγοντοποιούμε το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 </a:t>
            </a:r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με τον εξής τρόπο:</a:t>
            </a:r>
          </a:p>
          <a:p>
            <a:pPr>
              <a:buNone/>
            </a:pPr>
            <a:endParaRPr lang="el-GR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l-GR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Με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περιττό και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θετικό.</a:t>
            </a:r>
          </a:p>
          <a:p>
            <a:pPr>
              <a:buNone/>
            </a:pPr>
            <a:endParaRPr lang="el-GR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>
              <a:buNone/>
            </a:pPr>
            <a:endParaRPr lang="el-GR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l-GR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6627" name="Object 3"/>
          <p:cNvGraphicFramePr>
            <a:graphicFrameLocks noChangeAspect="1"/>
          </p:cNvGraphicFramePr>
          <p:nvPr/>
        </p:nvGraphicFramePr>
        <p:xfrm>
          <a:off x="2915816" y="2780928"/>
          <a:ext cx="2920330" cy="834380"/>
        </p:xfrm>
        <a:graphic>
          <a:graphicData uri="http://schemas.openxmlformats.org/presentationml/2006/ole">
            <p:oleObj spid="_x0000_s26627" name="Equation" r:id="rId3" imgW="799920" imgH="228600" progId="Equation.DSMT4">
              <p:embed/>
            </p:oleObj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Αλγόριθμος</a:t>
            </a:r>
            <a:endParaRPr lang="el-GR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4) Εύρεση ενός αιρθμού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ο οποίος δεν έχει ρίζα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(mod p) </a:t>
            </a:r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δηλαδή:</a:t>
            </a:r>
          </a:p>
          <a:p>
            <a:pPr>
              <a:buNone/>
            </a:pPr>
            <a:endParaRPr lang="el-GR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l-GR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7651" name="Object 3"/>
          <p:cNvGraphicFramePr>
            <a:graphicFrameLocks noChangeAspect="1"/>
          </p:cNvGraphicFramePr>
          <p:nvPr/>
        </p:nvGraphicFramePr>
        <p:xfrm>
          <a:off x="2555776" y="2780928"/>
          <a:ext cx="3373298" cy="1008112"/>
        </p:xfrm>
        <a:graphic>
          <a:graphicData uri="http://schemas.openxmlformats.org/presentationml/2006/ole">
            <p:oleObj spid="_x0000_s27651" name="Equation" r:id="rId3" imgW="1104840" imgH="330120" progId="Equation.DSMT4">
              <p:embed/>
            </p:oleObj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Αλγόριθμος</a:t>
            </a:r>
            <a:endParaRPr lang="el-GR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5) Αρχικοποιούμε τις παρακάτω μεταβλητές  </a:t>
            </a: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(όλες οι αναλογίες είναι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(mod p))</a:t>
            </a:r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(πρώτη πρόβλεψη για την τετραγωνική ρίζα)</a:t>
            </a:r>
          </a:p>
          <a:p>
            <a:pPr>
              <a:buNone/>
            </a:pP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pPr>
              <a:buNone/>
            </a:pP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    (πρώτη πρόβλεψη για τον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fudge factor)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</a:t>
            </a:r>
          </a:p>
          <a:p>
            <a:pPr>
              <a:buNone/>
            </a:pP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>
              <a:buNone/>
            </a:pP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    (οι δυνάμεις του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 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θα ανανεώνουν τα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και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b)</a:t>
            </a:r>
          </a:p>
          <a:p>
            <a:pPr>
              <a:buNone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</a:p>
          <a:p>
            <a:pPr>
              <a:buNone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    (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θα μειώνεται με κάθε ανανέωση του αλγορίθμου)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endParaRPr lang="el-GR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l-GR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l-GR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8674" name="Object 2"/>
          <p:cNvGraphicFramePr>
            <a:graphicFrameLocks noChangeAspect="1"/>
          </p:cNvGraphicFramePr>
          <p:nvPr/>
        </p:nvGraphicFramePr>
        <p:xfrm>
          <a:off x="755576" y="3140968"/>
          <a:ext cx="1494388" cy="2952328"/>
        </p:xfrm>
        <a:graphic>
          <a:graphicData uri="http://schemas.openxmlformats.org/presentationml/2006/ole">
            <p:oleObj spid="_x0000_s28674" name="Equation" r:id="rId3" imgW="520560" imgH="1028520" progId="Equation.DSMT4">
              <p:embed/>
            </p:oleObj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Αλγόριθμος</a:t>
            </a:r>
            <a:endParaRPr lang="el-GR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6) Από το 3</a:t>
            </a:r>
            <a:r>
              <a:rPr lang="el-GR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ο </a:t>
            </a:r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σημείο στο θεώρημα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FEL</a:t>
            </a:r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υπάρχει ένας ακέραιος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για τον οποίο ισχύει:</a:t>
            </a:r>
          </a:p>
          <a:p>
            <a:pPr>
              <a:buNone/>
            </a:pPr>
            <a:endParaRPr lang="el-GR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και </a:t>
            </a: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l-GR" u="sng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Εύρεση</a:t>
            </a:r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για το οποίο ισχύει :</a:t>
            </a:r>
          </a:p>
          <a:p>
            <a:pPr>
              <a:buNone/>
            </a:pPr>
            <a:endParaRPr lang="el-GR" u="sng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l-GR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l-GR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l-GR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9698" name="Object 2"/>
          <p:cNvGraphicFramePr>
            <a:graphicFrameLocks noChangeAspect="1"/>
          </p:cNvGraphicFramePr>
          <p:nvPr/>
        </p:nvGraphicFramePr>
        <p:xfrm>
          <a:off x="3347864" y="2636912"/>
          <a:ext cx="1944217" cy="439017"/>
        </p:xfrm>
        <a:graphic>
          <a:graphicData uri="http://schemas.openxmlformats.org/presentationml/2006/ole">
            <p:oleObj spid="_x0000_s29698" name="Equation" r:id="rId3" imgW="787320" imgH="177480" progId="Equation.DSMT4">
              <p:embed/>
            </p:oleObj>
          </a:graphicData>
        </a:graphic>
      </p:graphicFrame>
      <p:graphicFrame>
        <p:nvGraphicFramePr>
          <p:cNvPr id="29699" name="Object 3"/>
          <p:cNvGraphicFramePr>
            <a:graphicFrameLocks noChangeAspect="1"/>
          </p:cNvGraphicFramePr>
          <p:nvPr/>
        </p:nvGraphicFramePr>
        <p:xfrm>
          <a:off x="3275856" y="3284984"/>
          <a:ext cx="2131438" cy="576064"/>
        </p:xfrm>
        <a:graphic>
          <a:graphicData uri="http://schemas.openxmlformats.org/presentationml/2006/ole">
            <p:oleObj spid="_x0000_s29699" name="Equation" r:id="rId4" imgW="939600" imgH="253800" progId="Equation.DSMT4">
              <p:embed/>
            </p:oleObj>
          </a:graphicData>
        </a:graphic>
      </p:graphicFrame>
      <p:graphicFrame>
        <p:nvGraphicFramePr>
          <p:cNvPr id="29700" name="Object 4"/>
          <p:cNvGraphicFramePr>
            <a:graphicFrameLocks noChangeAspect="1"/>
          </p:cNvGraphicFramePr>
          <p:nvPr/>
        </p:nvGraphicFramePr>
        <p:xfrm>
          <a:off x="3203848" y="5085184"/>
          <a:ext cx="2232248" cy="666342"/>
        </p:xfrm>
        <a:graphic>
          <a:graphicData uri="http://schemas.openxmlformats.org/presentationml/2006/ole">
            <p:oleObj spid="_x0000_s29700" name="Equation" r:id="rId5" imgW="850680" imgH="253800" progId="Equation.DSMT4">
              <p:embed/>
            </p:oleObj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Αλγόριθμος</a:t>
            </a:r>
            <a:endParaRPr lang="el-GR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7) Αν το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είναι 0 τότε τελιώσαμε,επιστρέφουμε την τιμή του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pPr>
              <a:buNone/>
            </a:pPr>
            <a:endParaRPr lang="el-GR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l-GR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Αλγόριθμος</a:t>
            </a:r>
            <a:endParaRPr lang="el-GR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8) Αν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 &gt; 0 </a:t>
            </a:r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τότε ανανεώνουμε τις μεταβλητές :</a:t>
            </a:r>
          </a:p>
          <a:p>
            <a:pPr>
              <a:buNone/>
            </a:pPr>
            <a:endParaRPr lang="el-GR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l-GR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0722" name="Object 2"/>
          <p:cNvGraphicFramePr>
            <a:graphicFrameLocks noChangeAspect="1"/>
          </p:cNvGraphicFramePr>
          <p:nvPr/>
        </p:nvGraphicFramePr>
        <p:xfrm>
          <a:off x="2699792" y="2492896"/>
          <a:ext cx="3732741" cy="2799556"/>
        </p:xfrm>
        <a:graphic>
          <a:graphicData uri="http://schemas.openxmlformats.org/presentationml/2006/ole">
            <p:oleObj spid="_x0000_s30722" name="Equation" r:id="rId3" imgW="1320480" imgH="990360" progId="Equation.DSMT4">
              <p:embed/>
            </p:oleObj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Αλγόριθμος</a:t>
            </a:r>
            <a:endParaRPr lang="el-GR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9) Πάμε πίσω στο βήμα 6 με την νέα τιμή του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 </a:t>
            </a:r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που είναι η παλιά τιμή του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m.</a:t>
            </a: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To m </a:t>
            </a:r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μειώνεται σε κάθε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loop </a:t>
            </a:r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μέχρι να γίνει 0  και να σταματήσει στο βήμα 7.</a:t>
            </a:r>
          </a:p>
          <a:p>
            <a:pPr lvl="1"/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Πηγή:</a:t>
            </a:r>
          </a:p>
          <a:p>
            <a:pPr lvl="0">
              <a:buNone/>
            </a:pPr>
            <a:r>
              <a:rPr lang="en-US" u="sng" dirty="0" smtClean="0">
                <a:hlinkClick r:id="rId2"/>
              </a:rPr>
              <a:t>http</a:t>
            </a:r>
            <a:r>
              <a:rPr lang="el-GR" u="sng" dirty="0" smtClean="0">
                <a:hlinkClick r:id="rId2"/>
              </a:rPr>
              <a:t>://</a:t>
            </a:r>
            <a:r>
              <a:rPr lang="en-US" u="sng" dirty="0" smtClean="0">
                <a:hlinkClick r:id="rId2"/>
              </a:rPr>
              <a:t>www</a:t>
            </a:r>
            <a:r>
              <a:rPr lang="el-GR" u="sng" dirty="0" smtClean="0">
                <a:hlinkClick r:id="rId2"/>
              </a:rPr>
              <a:t>.</a:t>
            </a:r>
            <a:r>
              <a:rPr lang="en-US" u="sng" dirty="0" smtClean="0">
                <a:hlinkClick r:id="rId2"/>
              </a:rPr>
              <a:t>math</a:t>
            </a:r>
            <a:r>
              <a:rPr lang="el-GR" u="sng" dirty="0" smtClean="0">
                <a:hlinkClick r:id="rId2"/>
              </a:rPr>
              <a:t>.</a:t>
            </a:r>
            <a:r>
              <a:rPr lang="en-US" u="sng" dirty="0" err="1" smtClean="0">
                <a:hlinkClick r:id="rId2"/>
              </a:rPr>
              <a:t>vt</a:t>
            </a:r>
            <a:r>
              <a:rPr lang="el-GR" u="sng" dirty="0" smtClean="0">
                <a:hlinkClick r:id="rId2"/>
              </a:rPr>
              <a:t>.</a:t>
            </a:r>
            <a:r>
              <a:rPr lang="en-US" u="sng" dirty="0" err="1" smtClean="0">
                <a:hlinkClick r:id="rId2"/>
              </a:rPr>
              <a:t>edu</a:t>
            </a:r>
            <a:r>
              <a:rPr lang="el-GR" u="sng" dirty="0" smtClean="0">
                <a:hlinkClick r:id="rId2"/>
              </a:rPr>
              <a:t>/</a:t>
            </a:r>
            <a:r>
              <a:rPr lang="en-US" u="sng" dirty="0" smtClean="0">
                <a:hlinkClick r:id="rId2"/>
              </a:rPr>
              <a:t>people</a:t>
            </a:r>
            <a:r>
              <a:rPr lang="el-GR" u="sng" dirty="0" smtClean="0">
                <a:hlinkClick r:id="rId2"/>
              </a:rPr>
              <a:t>/</a:t>
            </a:r>
            <a:r>
              <a:rPr lang="en-US" u="sng" dirty="0" err="1" smtClean="0">
                <a:hlinkClick r:id="rId2"/>
              </a:rPr>
              <a:t>ezbrown</a:t>
            </a:r>
            <a:r>
              <a:rPr lang="el-GR" u="sng" dirty="0" smtClean="0">
                <a:hlinkClick r:id="rId2"/>
              </a:rPr>
              <a:t>/</a:t>
            </a:r>
            <a:r>
              <a:rPr lang="en-US" u="sng" dirty="0" smtClean="0">
                <a:hlinkClick r:id="rId2"/>
              </a:rPr>
              <a:t>doc</a:t>
            </a:r>
            <a:r>
              <a:rPr lang="el-GR" u="sng" dirty="0" smtClean="0">
                <a:hlinkClick r:id="rId2"/>
              </a:rPr>
              <a:t>/</a:t>
            </a:r>
            <a:r>
              <a:rPr lang="en-US" u="sng" dirty="0" err="1" smtClean="0">
                <a:hlinkClick r:id="rId2"/>
              </a:rPr>
              <a:t>sqrts</a:t>
            </a:r>
            <a:r>
              <a:rPr lang="el-GR" u="sng" dirty="0" smtClean="0">
                <a:hlinkClick r:id="rId2"/>
              </a:rPr>
              <a:t>.</a:t>
            </a:r>
            <a:r>
              <a:rPr lang="en-US" u="sng" dirty="0" err="1" smtClean="0">
                <a:hlinkClick r:id="rId2"/>
              </a:rPr>
              <a:t>pdf</a:t>
            </a:r>
            <a:endParaRPr lang="el-GR" dirty="0" smtClean="0"/>
          </a:p>
          <a:p>
            <a:pPr>
              <a:buNone/>
            </a:pPr>
            <a:endParaRPr lang="el-GR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Introduction</a:t>
            </a:r>
            <a:endParaRPr lang="el-GR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Daniel Shanks(1917-1996) 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1973</a:t>
            </a:r>
          </a:p>
          <a:p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Alberto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Tonelli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(1849-1921) 1891</a:t>
            </a:r>
          </a:p>
        </p:txBody>
      </p:sp>
      <p:pic>
        <p:nvPicPr>
          <p:cNvPr id="1026" name="Picture 2" descr="C:\Users\Fadi\Desktop\Daniel_Shank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1628800"/>
            <a:ext cx="1261888" cy="1368152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Χρήση του Αλγορίθμου</a:t>
            </a:r>
            <a:endParaRPr lang="el-GR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Όπου χρειάζεται υπολογισμός της τετραγωνικής ρίζας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a(mod p)</a:t>
            </a:r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l-GR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Κρυπτοσύστημα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Rabin</a:t>
            </a:r>
          </a:p>
          <a:p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Υπολογισμός σημείων σε Ελλειπτικές Καμπύλες</a:t>
            </a: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Ισοδυναμία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(mod p)</a:t>
            </a:r>
            <a:endParaRPr lang="el-GR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Δυο αριθμοί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a,b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λέγονται ισοδύναμοι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(mod p) </a:t>
            </a:r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αν ισχύει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Αυτό σημαίνει ότι:</a:t>
            </a:r>
          </a:p>
          <a:p>
            <a:pPr>
              <a:buNone/>
            </a:pPr>
            <a:endParaRPr lang="el-GR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Το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αποκαλείται βάση και το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υπόλειμμα.</a:t>
            </a:r>
          </a:p>
          <a:p>
            <a:pPr>
              <a:buNone/>
            </a:pPr>
            <a:endParaRPr lang="el-GR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l-GR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3059832" y="2564904"/>
          <a:ext cx="2304256" cy="550270"/>
        </p:xfrm>
        <a:graphic>
          <a:graphicData uri="http://schemas.openxmlformats.org/presentationml/2006/ole">
            <p:oleObj spid="_x0000_s2052" name="Equation" r:id="rId3" imgW="850680" imgH="203040" progId="Equation.DSMT4">
              <p:embed/>
            </p:oleObj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3203848" y="3789040"/>
          <a:ext cx="1799902" cy="587976"/>
        </p:xfrm>
        <a:graphic>
          <a:graphicData uri="http://schemas.openxmlformats.org/presentationml/2006/ole">
            <p:oleObj spid="_x0000_s2053" name="Equation" r:id="rId4" imgW="622080" imgH="203040" progId="Equation.DSMT4">
              <p:embed/>
            </p:oleObj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Τετραγωνική Ρίζα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(mod p)</a:t>
            </a:r>
            <a:endParaRPr lang="el-GR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Εαν έχουμε την ισοδυναμία:</a:t>
            </a:r>
          </a:p>
          <a:p>
            <a:endParaRPr lang="el-GR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Τότε το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είναι η τετραγωνική ρίζα του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a(mod p).</a:t>
            </a:r>
            <a:endParaRPr lang="el-GR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434" name="Object 2"/>
          <p:cNvGraphicFramePr>
            <a:graphicFrameLocks noChangeAspect="1"/>
          </p:cNvGraphicFramePr>
          <p:nvPr/>
        </p:nvGraphicFramePr>
        <p:xfrm>
          <a:off x="3347864" y="2204864"/>
          <a:ext cx="2592288" cy="648072"/>
        </p:xfrm>
        <a:graphic>
          <a:graphicData uri="http://schemas.openxmlformats.org/presentationml/2006/ole">
            <p:oleObj spid="_x0000_s18434" name="Equation" r:id="rId3" imgW="914400" imgH="228600" progId="Equation.DSMT4">
              <p:embed/>
            </p:oleObj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Ταξη του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a(mod m)</a:t>
            </a:r>
            <a:endParaRPr lang="el-GR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Τάξη του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a(mod m)</a:t>
            </a:r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είναι το μικρότερο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 </a:t>
            </a:r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για το οποίο ισχύει:</a:t>
            </a:r>
          </a:p>
          <a:p>
            <a:endParaRPr lang="el-GR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Συμβολίζεται :</a:t>
            </a:r>
          </a:p>
          <a:p>
            <a:pPr>
              <a:buNone/>
            </a:pPr>
            <a:endParaRPr lang="el-GR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Παράδειγμα: </a:t>
            </a: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 </a:t>
            </a:r>
          </a:p>
          <a:p>
            <a:pPr lvl="1">
              <a:buNone/>
            </a:pPr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9459" name="Object 3"/>
          <p:cNvGraphicFramePr>
            <a:graphicFrameLocks noChangeAspect="1"/>
          </p:cNvGraphicFramePr>
          <p:nvPr/>
        </p:nvGraphicFramePr>
        <p:xfrm>
          <a:off x="3347864" y="2636912"/>
          <a:ext cx="1988221" cy="504056"/>
        </p:xfrm>
        <a:graphic>
          <a:graphicData uri="http://schemas.openxmlformats.org/presentationml/2006/ole">
            <p:oleObj spid="_x0000_s19459" name="Equation" r:id="rId3" imgW="901440" imgH="228600" progId="Equation.DSMT4">
              <p:embed/>
            </p:oleObj>
          </a:graphicData>
        </a:graphic>
      </p:graphicFrame>
      <p:graphicFrame>
        <p:nvGraphicFramePr>
          <p:cNvPr id="19460" name="Object 4"/>
          <p:cNvGraphicFramePr>
            <a:graphicFrameLocks noChangeAspect="1"/>
          </p:cNvGraphicFramePr>
          <p:nvPr/>
        </p:nvGraphicFramePr>
        <p:xfrm>
          <a:off x="3419872" y="3861048"/>
          <a:ext cx="1728192" cy="576064"/>
        </p:xfrm>
        <a:graphic>
          <a:graphicData uri="http://schemas.openxmlformats.org/presentationml/2006/ole">
            <p:oleObj spid="_x0000_s19460" name="Equation" r:id="rId4" imgW="685800" imgH="228600" progId="Equation.DSMT4">
              <p:embed/>
            </p:oleObj>
          </a:graphicData>
        </a:graphic>
      </p:graphicFrame>
      <p:graphicFrame>
        <p:nvGraphicFramePr>
          <p:cNvPr id="19462" name="Object 6"/>
          <p:cNvGraphicFramePr>
            <a:graphicFrameLocks noChangeAspect="1"/>
          </p:cNvGraphicFramePr>
          <p:nvPr/>
        </p:nvGraphicFramePr>
        <p:xfrm>
          <a:off x="2627784" y="5085184"/>
          <a:ext cx="3960440" cy="565777"/>
        </p:xfrm>
        <a:graphic>
          <a:graphicData uri="http://schemas.openxmlformats.org/presentationml/2006/ole">
            <p:oleObj spid="_x0000_s19462" name="Equation" r:id="rId5" imgW="1688760" imgH="241200" progId="Equation.DSMT4">
              <p:embed/>
            </p:oleObj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Θεώρημα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Fermat-Euler-Lagrange</a:t>
            </a:r>
            <a:endParaRPr lang="el-GR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Αν ισχύουν:</a:t>
            </a:r>
          </a:p>
          <a:p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a,m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είναι σχετικά πρώτοι μεταξύ τους ,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 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μονός πρώτος ,</a:t>
            </a:r>
          </a:p>
          <a:p>
            <a:r>
              <a:rPr lang="en-US" sz="2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a,p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σχετικά πρώτοι.</a:t>
            </a:r>
          </a:p>
          <a:p>
            <a:pPr>
              <a:buNone/>
            </a:pP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Τότε:</a:t>
            </a:r>
          </a:p>
          <a:p>
            <a:pPr marL="457200" indent="-457200">
              <a:buAutoNum type="arabicParenBoth"/>
            </a:pP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πάντα υπάρχει.</a:t>
            </a:r>
          </a:p>
          <a:p>
            <a:pPr marL="457200" indent="-457200">
              <a:buAutoNum type="arabicParenBoth"/>
            </a:pP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(Μικρό Θεώρημα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Fermat)</a:t>
            </a:r>
            <a:endParaRPr lang="el-GR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AutoNum type="arabicParenBoth"/>
            </a:pP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Αν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     τότε</a:t>
            </a:r>
          </a:p>
          <a:p>
            <a:pPr marL="457200" indent="-457200">
              <a:buAutoNum type="arabicParenBoth"/>
            </a:pP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(Κριτήριο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Euler)                                 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σημαίνει ότι έχει ή δεν έχει ρίζα ο α(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mod p).</a:t>
            </a:r>
            <a:endParaRPr lang="el-GR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971600" y="3861048"/>
          <a:ext cx="792088" cy="407360"/>
        </p:xfrm>
        <a:graphic>
          <a:graphicData uri="http://schemas.openxmlformats.org/presentationml/2006/ole">
            <p:oleObj spid="_x0000_s20482" name="Equation" r:id="rId3" imgW="444240" imgH="228600" progId="Equation.DSMT4">
              <p:embed/>
            </p:oleObj>
          </a:graphicData>
        </a:graphic>
      </p:graphicFrame>
      <p:graphicFrame>
        <p:nvGraphicFramePr>
          <p:cNvPr id="20483" name="Object 3"/>
          <p:cNvGraphicFramePr>
            <a:graphicFrameLocks noChangeAspect="1"/>
          </p:cNvGraphicFramePr>
          <p:nvPr/>
        </p:nvGraphicFramePr>
        <p:xfrm>
          <a:off x="4283968" y="4293096"/>
          <a:ext cx="3715613" cy="432048"/>
        </p:xfrm>
        <a:graphic>
          <a:graphicData uri="http://schemas.openxmlformats.org/presentationml/2006/ole">
            <p:oleObj spid="_x0000_s20483" name="Equation" r:id="rId4" imgW="2184120" imgH="253800" progId="Equation.DSMT4">
              <p:embed/>
            </p:oleObj>
          </a:graphicData>
        </a:graphic>
      </p:graphicFrame>
      <p:graphicFrame>
        <p:nvGraphicFramePr>
          <p:cNvPr id="20485" name="Object 5"/>
          <p:cNvGraphicFramePr>
            <a:graphicFrameLocks noChangeAspect="1"/>
          </p:cNvGraphicFramePr>
          <p:nvPr/>
        </p:nvGraphicFramePr>
        <p:xfrm>
          <a:off x="1403648" y="4725144"/>
          <a:ext cx="2232248" cy="432048"/>
        </p:xfrm>
        <a:graphic>
          <a:graphicData uri="http://schemas.openxmlformats.org/presentationml/2006/ole">
            <p:oleObj spid="_x0000_s20485" name="Equation" r:id="rId5" imgW="1180800" imgH="228600" progId="Equation.DSMT4">
              <p:embed/>
            </p:oleObj>
          </a:graphicData>
        </a:graphic>
      </p:graphicFrame>
      <p:graphicFrame>
        <p:nvGraphicFramePr>
          <p:cNvPr id="20486" name="Object 6"/>
          <p:cNvGraphicFramePr>
            <a:graphicFrameLocks noChangeAspect="1"/>
          </p:cNvGraphicFramePr>
          <p:nvPr/>
        </p:nvGraphicFramePr>
        <p:xfrm>
          <a:off x="4355976" y="4725144"/>
          <a:ext cx="1440160" cy="434334"/>
        </p:xfrm>
        <a:graphic>
          <a:graphicData uri="http://schemas.openxmlformats.org/presentationml/2006/ole">
            <p:oleObj spid="_x0000_s20486" name="Equation" r:id="rId6" imgW="799920" imgH="241200" progId="Equation.DSMT4">
              <p:embed/>
            </p:oleObj>
          </a:graphicData>
        </a:graphic>
      </p:graphicFrame>
      <p:graphicFrame>
        <p:nvGraphicFramePr>
          <p:cNvPr id="20487" name="Object 7"/>
          <p:cNvGraphicFramePr>
            <a:graphicFrameLocks noChangeAspect="1"/>
          </p:cNvGraphicFramePr>
          <p:nvPr/>
        </p:nvGraphicFramePr>
        <p:xfrm>
          <a:off x="3059832" y="5013176"/>
          <a:ext cx="2459350" cy="576064"/>
        </p:xfrm>
        <a:graphic>
          <a:graphicData uri="http://schemas.openxmlformats.org/presentationml/2006/ole">
            <p:oleObj spid="_x0000_s20487" name="Equation" r:id="rId7" imgW="1409400" imgH="330120" progId="Equation.DSMT4">
              <p:embed/>
            </p:oleObj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Λήμμα 1</a:t>
            </a:r>
            <a:endParaRPr lang="el-GR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Αν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 </a:t>
            </a:r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πρώτος και ισχύει :</a:t>
            </a:r>
          </a:p>
          <a:p>
            <a:endParaRPr lang="el-GR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Έχει ώς συνέπεια:</a:t>
            </a:r>
          </a:p>
          <a:p>
            <a:pPr>
              <a:buNone/>
            </a:pPr>
            <a:endParaRPr lang="el-GR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l-GR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3275856" y="2204864"/>
          <a:ext cx="2272252" cy="576064"/>
        </p:xfrm>
        <a:graphic>
          <a:graphicData uri="http://schemas.openxmlformats.org/presentationml/2006/ole">
            <p:oleObj spid="_x0000_s21506" name="Equation" r:id="rId3" imgW="901440" imgH="228600" progId="Equation.DSMT4">
              <p:embed/>
            </p:oleObj>
          </a:graphicData>
        </a:graphic>
      </p:graphicFrame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3203848" y="3844279"/>
          <a:ext cx="2376264" cy="520825"/>
        </p:xfrm>
        <a:graphic>
          <a:graphicData uri="http://schemas.openxmlformats.org/presentationml/2006/ole">
            <p:oleObj spid="_x0000_s21507" name="Equation" r:id="rId4" imgW="927000" imgH="203040" progId="Equation.DSMT4">
              <p:embed/>
            </p:oleObj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Αλγόριθμος</a:t>
            </a:r>
            <a:endParaRPr lang="el-GR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AutoNum type="arabicParenR"/>
            </a:pPr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Επιλέγουμε έναν αριθμό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και έναν πρώτο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p&gt;2 , </a:t>
            </a:r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με 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gcd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a,p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= 1.</a:t>
            </a:r>
            <a:endParaRPr lang="el-GR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Θέλουμε να υπολογίσουμε το                 .</a:t>
            </a: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Από το Μικρό Θεώρημα του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Fermat </a:t>
            </a:r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έχουμε ότι:</a:t>
            </a:r>
          </a:p>
          <a:p>
            <a:pPr>
              <a:buNone/>
            </a:pPr>
            <a:endParaRPr lang="el-GR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Άρα από το λήμμα 1 βρίσκουμε ότι:</a:t>
            </a:r>
          </a:p>
          <a:p>
            <a:pPr>
              <a:buNone/>
            </a:pPr>
            <a:endParaRPr lang="el-GR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l-GR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l-GR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>
              <a:buNone/>
            </a:pPr>
            <a:endParaRPr lang="el-GR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l-GR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2532" name="Object 4"/>
          <p:cNvGraphicFramePr>
            <a:graphicFrameLocks noChangeAspect="1"/>
          </p:cNvGraphicFramePr>
          <p:nvPr/>
        </p:nvGraphicFramePr>
        <p:xfrm>
          <a:off x="6012160" y="2636912"/>
          <a:ext cx="1570328" cy="648072"/>
        </p:xfrm>
        <a:graphic>
          <a:graphicData uri="http://schemas.openxmlformats.org/presentationml/2006/ole">
            <p:oleObj spid="_x0000_s22532" name="Equation" r:id="rId3" imgW="799920" imgH="330120" progId="Equation.DSMT4">
              <p:embed/>
            </p:oleObj>
          </a:graphicData>
        </a:graphic>
      </p:graphicFrame>
      <p:graphicFrame>
        <p:nvGraphicFramePr>
          <p:cNvPr id="22534" name="Object 6"/>
          <p:cNvGraphicFramePr>
            <a:graphicFrameLocks noChangeAspect="1"/>
          </p:cNvGraphicFramePr>
          <p:nvPr/>
        </p:nvGraphicFramePr>
        <p:xfrm>
          <a:off x="3275855" y="3861048"/>
          <a:ext cx="2376265" cy="548369"/>
        </p:xfrm>
        <a:graphic>
          <a:graphicData uri="http://schemas.openxmlformats.org/presentationml/2006/ole">
            <p:oleObj spid="_x0000_s22534" name="Equation" r:id="rId4" imgW="990360" imgH="228600" progId="Equation.DSMT4">
              <p:embed/>
            </p:oleObj>
          </a:graphicData>
        </a:graphic>
      </p:graphicFrame>
      <p:graphicFrame>
        <p:nvGraphicFramePr>
          <p:cNvPr id="22535" name="Object 7"/>
          <p:cNvGraphicFramePr>
            <a:graphicFrameLocks noChangeAspect="1"/>
          </p:cNvGraphicFramePr>
          <p:nvPr/>
        </p:nvGraphicFramePr>
        <p:xfrm>
          <a:off x="3203848" y="5085184"/>
          <a:ext cx="2664296" cy="796226"/>
        </p:xfrm>
        <a:graphic>
          <a:graphicData uri="http://schemas.openxmlformats.org/presentationml/2006/ole">
            <p:oleObj spid="_x0000_s22535" name="Equation" r:id="rId5" imgW="1104840" imgH="330120" progId="Equation.DSMT4">
              <p:embed/>
            </p:oleObj>
          </a:graphicData>
        </a:graphic>
      </p:graphicFrame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</TotalTime>
  <Words>467</Words>
  <Application>Microsoft Office PowerPoint</Application>
  <PresentationFormat>On-screen Show (4:3)</PresentationFormat>
  <Paragraphs>106</Paragraphs>
  <Slides>18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Office Theme</vt:lpstr>
      <vt:lpstr>Equation</vt:lpstr>
      <vt:lpstr>Tonelli-Shanks Algorithm</vt:lpstr>
      <vt:lpstr>Introduction</vt:lpstr>
      <vt:lpstr>Χρήση του Αλγορίθμου</vt:lpstr>
      <vt:lpstr>Ισοδυναμία (mod p)</vt:lpstr>
      <vt:lpstr>Τετραγωνική Ρίζα (mod p)</vt:lpstr>
      <vt:lpstr>Ταξη του a(mod m)</vt:lpstr>
      <vt:lpstr>Θεώρημα Fermat-Euler-Lagrange</vt:lpstr>
      <vt:lpstr>Λήμμα 1</vt:lpstr>
      <vt:lpstr>Αλγόριθμος</vt:lpstr>
      <vt:lpstr>Αλγόριθμος</vt:lpstr>
      <vt:lpstr>Αλγόριθμος</vt:lpstr>
      <vt:lpstr>Αλγόριθμος</vt:lpstr>
      <vt:lpstr>Αλγόριθμος</vt:lpstr>
      <vt:lpstr>Αλγόριθμος</vt:lpstr>
      <vt:lpstr>Αλγόριθμος</vt:lpstr>
      <vt:lpstr>Αλγόριθμος</vt:lpstr>
      <vt:lpstr>Αλγόριθμος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Tonelli Shanks Algorithm</dc:title>
  <dc:creator>Fadi</dc:creator>
  <cp:lastModifiedBy>Fadi</cp:lastModifiedBy>
  <cp:revision>30</cp:revision>
  <dcterms:created xsi:type="dcterms:W3CDTF">2012-01-29T18:34:48Z</dcterms:created>
  <dcterms:modified xsi:type="dcterms:W3CDTF">2012-02-04T15:23:56Z</dcterms:modified>
</cp:coreProperties>
</file>